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0"/>
  </p:notesMasterIdLst>
  <p:sldIdLst>
    <p:sldId id="256" r:id="rId2"/>
    <p:sldId id="1007" r:id="rId3"/>
    <p:sldId id="1008" r:id="rId4"/>
    <p:sldId id="1009" r:id="rId5"/>
    <p:sldId id="1010" r:id="rId6"/>
    <p:sldId id="1011" r:id="rId7"/>
    <p:sldId id="1012" r:id="rId8"/>
    <p:sldId id="1013" r:id="rId9"/>
    <p:sldId id="1015" r:id="rId10"/>
    <p:sldId id="1014" r:id="rId11"/>
    <p:sldId id="1016" r:id="rId12"/>
    <p:sldId id="1017" r:id="rId13"/>
    <p:sldId id="1055" r:id="rId14"/>
    <p:sldId id="1056" r:id="rId15"/>
    <p:sldId id="1057" r:id="rId16"/>
    <p:sldId id="1058" r:id="rId17"/>
    <p:sldId id="1059" r:id="rId18"/>
    <p:sldId id="1060" r:id="rId19"/>
    <p:sldId id="1061" r:id="rId20"/>
    <p:sldId id="1062" r:id="rId21"/>
    <p:sldId id="1063" r:id="rId22"/>
    <p:sldId id="1064" r:id="rId23"/>
    <p:sldId id="1018" r:id="rId24"/>
    <p:sldId id="1019" r:id="rId25"/>
    <p:sldId id="1020" r:id="rId26"/>
    <p:sldId id="1021" r:id="rId27"/>
    <p:sldId id="1022" r:id="rId28"/>
    <p:sldId id="1023" r:id="rId29"/>
    <p:sldId id="1025" r:id="rId30"/>
    <p:sldId id="1024" r:id="rId31"/>
    <p:sldId id="1026" r:id="rId32"/>
    <p:sldId id="1027" r:id="rId33"/>
    <p:sldId id="1028" r:id="rId34"/>
    <p:sldId id="1029" r:id="rId35"/>
    <p:sldId id="1030" r:id="rId36"/>
    <p:sldId id="1031" r:id="rId37"/>
    <p:sldId id="1032" r:id="rId38"/>
    <p:sldId id="1033" r:id="rId39"/>
    <p:sldId id="1034" r:id="rId40"/>
    <p:sldId id="1035" r:id="rId41"/>
    <p:sldId id="1036" r:id="rId42"/>
    <p:sldId id="1037" r:id="rId43"/>
    <p:sldId id="1038" r:id="rId44"/>
    <p:sldId id="1039" r:id="rId45"/>
    <p:sldId id="1040" r:id="rId46"/>
    <p:sldId id="1041" r:id="rId47"/>
    <p:sldId id="1042" r:id="rId48"/>
    <p:sldId id="1043" r:id="rId49"/>
    <p:sldId id="1044" r:id="rId50"/>
    <p:sldId id="1045" r:id="rId51"/>
    <p:sldId id="1046" r:id="rId52"/>
    <p:sldId id="1047" r:id="rId53"/>
    <p:sldId id="1048" r:id="rId54"/>
    <p:sldId id="1049" r:id="rId55"/>
    <p:sldId id="1050" r:id="rId56"/>
    <p:sldId id="1051" r:id="rId57"/>
    <p:sldId id="1052" r:id="rId58"/>
    <p:sldId id="1053" r:id="rId59"/>
    <p:sldId id="1054" r:id="rId60"/>
    <p:sldId id="1065" r:id="rId61"/>
    <p:sldId id="1066" r:id="rId62"/>
    <p:sldId id="1108" r:id="rId63"/>
    <p:sldId id="1111" r:id="rId64"/>
    <p:sldId id="1112" r:id="rId65"/>
    <p:sldId id="1109" r:id="rId66"/>
    <p:sldId id="1110" r:id="rId67"/>
    <p:sldId id="1067" r:id="rId68"/>
    <p:sldId id="1069" r:id="rId69"/>
    <p:sldId id="1070" r:id="rId70"/>
    <p:sldId id="1071" r:id="rId71"/>
    <p:sldId id="1072" r:id="rId72"/>
    <p:sldId id="1077" r:id="rId73"/>
    <p:sldId id="1075" r:id="rId74"/>
    <p:sldId id="1086" r:id="rId75"/>
    <p:sldId id="1076" r:id="rId76"/>
    <p:sldId id="1087" r:id="rId77"/>
    <p:sldId id="1080" r:id="rId78"/>
    <p:sldId id="1078" r:id="rId79"/>
    <p:sldId id="1079" r:id="rId80"/>
    <p:sldId id="1081" r:id="rId81"/>
    <p:sldId id="1082" r:id="rId82"/>
    <p:sldId id="1083" r:id="rId83"/>
    <p:sldId id="1084" r:id="rId84"/>
    <p:sldId id="1085" r:id="rId85"/>
    <p:sldId id="1074" r:id="rId86"/>
    <p:sldId id="1088" r:id="rId87"/>
    <p:sldId id="1089" r:id="rId88"/>
    <p:sldId id="1090" r:id="rId89"/>
    <p:sldId id="1091" r:id="rId90"/>
    <p:sldId id="1092" r:id="rId91"/>
    <p:sldId id="1106" r:id="rId92"/>
    <p:sldId id="1093" r:id="rId93"/>
    <p:sldId id="1094" r:id="rId94"/>
    <p:sldId id="1095" r:id="rId95"/>
    <p:sldId id="1097" r:id="rId96"/>
    <p:sldId id="1098" r:id="rId97"/>
    <p:sldId id="1099" r:id="rId98"/>
    <p:sldId id="1100" r:id="rId99"/>
    <p:sldId id="1101" r:id="rId100"/>
    <p:sldId id="1102" r:id="rId101"/>
    <p:sldId id="1103" r:id="rId102"/>
    <p:sldId id="1104" r:id="rId103"/>
    <p:sldId id="1105" r:id="rId104"/>
    <p:sldId id="1107" r:id="rId105"/>
    <p:sldId id="520" r:id="rId106"/>
    <p:sldId id="1113" r:id="rId107"/>
    <p:sldId id="1114" r:id="rId108"/>
    <p:sldId id="1115" r:id="rId109"/>
  </p:sldIdLst>
  <p:sldSz cx="9144000" cy="6858000" type="screen4x3"/>
  <p:notesSz cx="7099300" cy="10234613"/>
  <p:embeddedFontLst>
    <p:embeddedFont>
      <p:font typeface="Consolas" panose="020B0609020204030204" pitchFamily="49" charset="0"/>
      <p:regular r:id="rId111"/>
      <p:bold r:id="rId112"/>
      <p:italic r:id="rId113"/>
      <p:boldItalic r:id="rId114"/>
    </p:embeddedFont>
    <p:embeddedFont>
      <p:font typeface="Tahoma" panose="020B0604030504040204" pitchFamily="34" charset="0"/>
      <p:regular r:id="rId115"/>
      <p:bold r:id="rId116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33CC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9" autoAdjust="0"/>
    <p:restoredTop sz="85584" autoAdjust="0"/>
  </p:normalViewPr>
  <p:slideViewPr>
    <p:cSldViewPr>
      <p:cViewPr varScale="1">
        <p:scale>
          <a:sx n="99" d="100"/>
          <a:sy n="99" d="100"/>
        </p:scale>
        <p:origin x="2052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6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E307F30-E95D-4DC1-945B-D02103101FA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16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3B227E-7079-4B80-BA2E-DD57F6C58329}" type="slidenum">
              <a:rPr lang="en-GB"/>
              <a:pPr/>
              <a:t>1</a:t>
            </a:fld>
            <a:endParaRPr lang="en-GB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02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844675"/>
            <a:ext cx="7772400" cy="1470025"/>
          </a:xfrm>
        </p:spPr>
        <p:txBody>
          <a:bodyPr/>
          <a:lstStyle>
            <a:lvl1pPr algn="ctr">
              <a:defRPr>
                <a:solidFill>
                  <a:srgbClr val="0070C0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71633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r>
              <a:rPr lang="en-GB" dirty="0"/>
              <a:t>26-SPT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30464EE-74C5-42DE-B41A-1E7939C181C3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20486" name="Line 6"/>
          <p:cNvSpPr>
            <a:spLocks noChangeShapeType="1"/>
          </p:cNvSpPr>
          <p:nvPr userDrawn="1"/>
        </p:nvSpPr>
        <p:spPr bwMode="auto">
          <a:xfrm>
            <a:off x="323850" y="3500438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9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CE2B5B-3ECC-4073-85E0-5A38BE95B70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74638"/>
            <a:ext cx="2124075" cy="5851525"/>
          </a:xfrm>
        </p:spPr>
        <p:txBody>
          <a:bodyPr vert="eaVert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219825" cy="5851525"/>
          </a:xfrm>
        </p:spPr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6920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26-SPT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FC10656-B5F6-4C2B-B258-D0013A6A1799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11256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2088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C8D6E8-E2D4-466A-B54E-56FCD6F950CE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3227E4-7A49-48B5-9005-D3E138ABBA16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26-SPT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D7F138-CABA-494C-B139-3348C3F117E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1143000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26-SPT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A79DA3-BF4E-40A8-8F6E-F5109A9F2DA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26-SPT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5293E3-F4F3-4363-BC2F-E6A2CD940E4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26-SPT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FD2D0C-D78B-4496-B32C-58738062D58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26-SPT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03EBF0-A890-4352-8C84-0E2FE7968D9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26-SPT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CAE48C-F1F9-47E0-96BC-AD3F31B5CC0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2237" y="188640"/>
            <a:ext cx="8494776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124744"/>
            <a:ext cx="84963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9832" y="6381750"/>
            <a:ext cx="30241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GB" dirty="0"/>
              <a:t>26-SPT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588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C9CEF86-67DF-4174-BD01-46D228FA3D60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50825" y="1052736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Tahoma" pitchFamily="34" charset="0"/>
        <a:buChar char="–"/>
        <a:defRPr sz="19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7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pitchFamily="34" charset="0"/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5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0464EE-74C5-42DE-B41A-1E7939C181C3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 Structures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26. Shortest Path Trees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Problem: </a:t>
            </a:r>
            <a:r>
              <a:rPr lang="en-US" dirty="0"/>
              <a:t>From a given source vertex </a:t>
            </a:r>
            <a:r>
              <a:rPr lang="en-US" dirty="0" err="1">
                <a:latin typeface="Consolas" panose="020B0609020204030204" pitchFamily="49" charset="0"/>
              </a:rPr>
              <a:t>s</a:t>
            </a:r>
            <a:r>
              <a:rPr lang="en-US" altLang="en-US" dirty="0" err="1">
                <a:latin typeface="Consolas" panose="020B0609020204030204" pitchFamily="49" charset="0"/>
                <a:sym typeface="Symbol" panose="05050102010706020507" pitchFamily="18" charset="2"/>
              </a:rPr>
              <a:t></a:t>
            </a:r>
            <a:r>
              <a:rPr lang="en-US" dirty="0" err="1">
                <a:latin typeface="Consolas" panose="020B0609020204030204" pitchFamily="49" charset="0"/>
              </a:rPr>
              <a:t>V</a:t>
            </a:r>
            <a:r>
              <a:rPr lang="en-US" dirty="0"/>
              <a:t>, find the shortest-paths and their weights </a:t>
            </a:r>
            <a:r>
              <a:rPr lang="en-US" dirty="0">
                <a:latin typeface="Consolas" panose="020B0609020204030204" pitchFamily="49" charset="0"/>
              </a:rPr>
              <a:t>w(</a:t>
            </a:r>
            <a:r>
              <a:rPr lang="en-US" dirty="0" err="1">
                <a:latin typeface="Consolas" panose="020B0609020204030204" pitchFamily="49" charset="0"/>
              </a:rPr>
              <a:t>s,v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/>
              <a:t>for all </a:t>
            </a:r>
            <a:r>
              <a:rPr lang="en-US" dirty="0" err="1">
                <a:latin typeface="Consolas" panose="020B0609020204030204" pitchFamily="49" charset="0"/>
              </a:rPr>
              <a:t>v</a:t>
            </a:r>
            <a:r>
              <a:rPr lang="en-US" altLang="en-US" dirty="0" err="1">
                <a:latin typeface="Consolas" panose="020B0609020204030204" pitchFamily="49" charset="0"/>
                <a:sym typeface="Symbol" panose="05050102010706020507" pitchFamily="18" charset="2"/>
              </a:rPr>
              <a:t></a:t>
            </a:r>
            <a:r>
              <a:rPr lang="en-US" dirty="0" err="1">
                <a:latin typeface="Consolas" panose="020B0609020204030204" pitchFamily="49" charset="0"/>
              </a:rPr>
              <a:t>V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Idea of the Algorithm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Maintain a set </a:t>
            </a:r>
            <a:r>
              <a:rPr lang="en-US" dirty="0">
                <a:latin typeface="Consolas" panose="020B0609020204030204" pitchFamily="49" charset="0"/>
              </a:rPr>
              <a:t>S </a:t>
            </a:r>
            <a:r>
              <a:rPr lang="en-US" dirty="0"/>
              <a:t>of vertices whose shortest-path distances from </a:t>
            </a:r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US" dirty="0"/>
              <a:t> are known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At each step add to S the vertex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</a:t>
            </a:r>
            <a:r>
              <a:rPr lang="en-US" dirty="0">
                <a:latin typeface="Consolas" panose="020B0609020204030204" pitchFamily="49" charset="0"/>
              </a:rPr>
              <a:t> V–S </a:t>
            </a:r>
            <a:r>
              <a:rPr lang="en-US" dirty="0"/>
              <a:t>whose distance estimate from </a:t>
            </a:r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US" dirty="0"/>
              <a:t> is minimal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Update the distance estimates of vertices adjacent to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40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100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6838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Now attempt passing through vertex 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9574" y="3757553"/>
            <a:ext cx="3600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>
                <a:latin typeface="+mj-lt"/>
              </a:rPr>
              <a:t>There are two shorter paths: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</a:t>
            </a:r>
            <a:r>
              <a:rPr lang="en-CA" dirty="0">
                <a:latin typeface="+mj-lt"/>
                <a:cs typeface="Times New Roman" pitchFamily="18" charset="0"/>
              </a:rPr>
              <a:t>(2, 5)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(2, 4, 5)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0.587 &gt; 0.192 + 0.151  </a:t>
            </a:r>
            <a:br>
              <a:rPr lang="en-CA" dirty="0">
                <a:latin typeface="+mj-lt"/>
                <a:cs typeface="Times New Roman" pitchFamily="18" charset="0"/>
              </a:rPr>
            </a:br>
            <a:r>
              <a:rPr lang="en-CA" dirty="0">
                <a:latin typeface="+mj-lt"/>
                <a:cs typeface="Times New Roman" pitchFamily="18" charset="0"/>
              </a:rPr>
              <a:t> 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(3, 5)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(3, 4, 5)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0.522 &gt; 0.333 + 0.151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	</a:t>
            </a:r>
          </a:p>
        </p:txBody>
      </p:sp>
      <p:pic>
        <p:nvPicPr>
          <p:cNvPr id="21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141684" y="1909811"/>
            <a:ext cx="5073463" cy="4833679"/>
          </a:xfrm>
          <a:prstGeom prst="rect">
            <a:avLst/>
          </a:prstGeom>
          <a:noFill/>
        </p:spPr>
      </p:pic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631983"/>
              </p:ext>
            </p:extLst>
          </p:nvPr>
        </p:nvGraphicFramePr>
        <p:xfrm>
          <a:off x="419574" y="1493666"/>
          <a:ext cx="4054475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574" y="1493666"/>
                        <a:ext cx="4054475" cy="190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3576685" y="2193637"/>
            <a:ext cx="936104" cy="4320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71574" y="1839503"/>
            <a:ext cx="936104" cy="432048"/>
          </a:xfrm>
          <a:prstGeom prst="ellipse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7086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101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443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Now attempt passing through vertex 4</a:t>
            </a:r>
          </a:p>
        </p:txBody>
      </p:sp>
      <p:pic>
        <p:nvPicPr>
          <p:cNvPr id="21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15588" y="1980919"/>
            <a:ext cx="5073463" cy="4833679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68245" y="4139862"/>
            <a:ext cx="2880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+mj-lt"/>
              </a:rPr>
              <a:t>We can update matrix to get D</a:t>
            </a:r>
            <a:r>
              <a:rPr lang="en-US" b="1" baseline="30000" dirty="0">
                <a:latin typeface="+mj-lt"/>
              </a:rPr>
              <a:t>4</a:t>
            </a: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968737"/>
              </p:ext>
            </p:extLst>
          </p:nvPr>
        </p:nvGraphicFramePr>
        <p:xfrm>
          <a:off x="395536" y="1576737"/>
          <a:ext cx="4054475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576737"/>
                        <a:ext cx="4054475" cy="190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3552647" y="2276708"/>
            <a:ext cx="936104" cy="4320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547536" y="1922574"/>
            <a:ext cx="936104" cy="432048"/>
          </a:xfrm>
          <a:prstGeom prst="ellipse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09475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102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6838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Now attempt passing through vertex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9574" y="3757553"/>
            <a:ext cx="3600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>
                <a:latin typeface="+mj-lt"/>
              </a:rPr>
              <a:t>There are two shorter paths: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 </a:t>
            </a:r>
            <a:r>
              <a:rPr lang="en-CA" dirty="0">
                <a:latin typeface="+mj-lt"/>
                <a:cs typeface="Times New Roman" pitchFamily="18" charset="0"/>
              </a:rPr>
              <a:t>(4, 1)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(4, 5, 1)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0.901 &gt; 0.151 + 0.555 = 0.706</a:t>
            </a:r>
            <a:br>
              <a:rPr lang="en-CA" dirty="0">
                <a:latin typeface="+mj-lt"/>
                <a:cs typeface="Times New Roman" pitchFamily="18" charset="0"/>
              </a:rPr>
            </a:br>
            <a:r>
              <a:rPr lang="en-CA" dirty="0">
                <a:latin typeface="+mj-lt"/>
                <a:cs typeface="Times New Roman" pitchFamily="18" charset="0"/>
              </a:rPr>
              <a:t>  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(4, 2)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(4, 5, 2)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0.668 &gt; 0.151 + 0.119 = 0.270</a:t>
            </a:r>
          </a:p>
          <a:p>
            <a:pPr>
              <a:buNone/>
            </a:pPr>
            <a:endParaRPr lang="en-CA" dirty="0">
              <a:latin typeface="+mj-lt"/>
              <a:cs typeface="Times New Roman" pitchFamily="18" charset="0"/>
            </a:endParaRP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(4, 3)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(4, 5, 3)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0.656 &gt; 0.151 + 0.310 = 0.461	</a:t>
            </a:r>
          </a:p>
        </p:txBody>
      </p:sp>
      <p:pic>
        <p:nvPicPr>
          <p:cNvPr id="21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32865" y="1786196"/>
            <a:ext cx="5073463" cy="4833679"/>
          </a:xfrm>
          <a:prstGeom prst="rect">
            <a:avLst/>
          </a:prstGeom>
          <a:noFill/>
        </p:spPr>
      </p:pic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992267"/>
              </p:ext>
            </p:extLst>
          </p:nvPr>
        </p:nvGraphicFramePr>
        <p:xfrm>
          <a:off x="539552" y="1506074"/>
          <a:ext cx="4054475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506074"/>
                        <a:ext cx="4054475" cy="190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19"/>
          <p:cNvSpPr/>
          <p:nvPr/>
        </p:nvSpPr>
        <p:spPr>
          <a:xfrm>
            <a:off x="526661" y="2583008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1299160" y="2594025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2071659" y="2605042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3070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103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443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Now attempt passing through vertex 5</a:t>
            </a:r>
          </a:p>
        </p:txBody>
      </p:sp>
      <p:pic>
        <p:nvPicPr>
          <p:cNvPr id="21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61262" y="1806425"/>
            <a:ext cx="5073463" cy="4833679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68245" y="4139862"/>
            <a:ext cx="2880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+mj-lt"/>
              </a:rPr>
              <a:t>We can update matrix to get D</a:t>
            </a:r>
            <a:r>
              <a:rPr lang="en-US" b="1" baseline="30000" dirty="0">
                <a:latin typeface="+mj-lt"/>
              </a:rPr>
              <a:t>5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894129"/>
              </p:ext>
            </p:extLst>
          </p:nvPr>
        </p:nvGraphicFramePr>
        <p:xfrm>
          <a:off x="368728" y="1519724"/>
          <a:ext cx="4054475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728" y="1519724"/>
                        <a:ext cx="4054475" cy="190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355837" y="2596658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1128336" y="2607675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1900835" y="2618692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113930" y="5761076"/>
            <a:ext cx="4564070" cy="369332"/>
          </a:xfrm>
          <a:prstGeom prst="rect">
            <a:avLst/>
          </a:prstGeom>
          <a:ln w="25400"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CA" b="1" dirty="0"/>
              <a:t>Thus, we have all pairs shortest paths</a:t>
            </a:r>
            <a:endParaRPr lang="en-CA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Pairs Shortest Paths – Yet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104</a:t>
            </a:fld>
            <a:endParaRPr lang="en-GB"/>
          </a:p>
        </p:txBody>
      </p:sp>
      <p:pic>
        <p:nvPicPr>
          <p:cNvPr id="6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5651"/>
            <a:ext cx="9020175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5096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 So Far?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105</a:t>
            </a:fld>
            <a:endParaRPr lang="en-GB"/>
          </a:p>
        </p:txBody>
      </p:sp>
      <p:pic>
        <p:nvPicPr>
          <p:cNvPr id="6" name="Picture 3" descr="MCj038417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8725" y="1412875"/>
            <a:ext cx="3641725" cy="4679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8629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– </a:t>
            </a:r>
            <a:r>
              <a:rPr lang="en-US"/>
              <a:t>Sec A (03 Dec 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path from A to all other vertices</a:t>
            </a:r>
          </a:p>
          <a:p>
            <a:r>
              <a:rPr lang="en-US" dirty="0"/>
              <a:t>Construct the shortest path tree rooted at 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106</a:t>
            </a:fld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2041611" y="2492896"/>
            <a:ext cx="4474605" cy="2975907"/>
            <a:chOff x="295725" y="1195983"/>
            <a:chExt cx="4474605" cy="2975907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95725" y="237073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A</a:t>
              </a:r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2048325" y="13610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B</a:t>
              </a: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3800925" y="13610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j-lt"/>
                </a:rPr>
                <a:t>D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2048325" y="33803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C</a:t>
              </a: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3800925" y="33803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E</a:t>
              </a:r>
            </a:p>
          </p:txBody>
        </p:sp>
        <p:cxnSp>
          <p:nvCxnSpPr>
            <p:cNvPr id="11" name="AutoShape 8"/>
            <p:cNvCxnSpPr>
              <a:cxnSpLocks noChangeShapeType="1"/>
              <a:stCxn id="6" idx="7"/>
              <a:endCxn id="7" idx="2"/>
            </p:cNvCxnSpPr>
            <p:nvPr/>
          </p:nvCxnSpPr>
          <p:spPr bwMode="auto">
            <a:xfrm flipV="1">
              <a:off x="875163" y="1700808"/>
              <a:ext cx="1173162" cy="7699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9"/>
            <p:cNvCxnSpPr>
              <a:cxnSpLocks noChangeShapeType="1"/>
              <a:stCxn id="6" idx="5"/>
              <a:endCxn id="9" idx="2"/>
            </p:cNvCxnSpPr>
            <p:nvPr/>
          </p:nvCxnSpPr>
          <p:spPr bwMode="auto">
            <a:xfrm>
              <a:off x="875163" y="2950170"/>
              <a:ext cx="1173162" cy="76993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0"/>
            <p:cNvCxnSpPr>
              <a:cxnSpLocks noChangeShapeType="1"/>
              <a:stCxn id="7" idx="6"/>
              <a:endCxn id="8" idx="2"/>
            </p:cNvCxnSpPr>
            <p:nvPr/>
          </p:nvCxnSpPr>
          <p:spPr bwMode="auto">
            <a:xfrm>
              <a:off x="2727775" y="1700808"/>
              <a:ext cx="107315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9"/>
            <p:cNvCxnSpPr>
              <a:cxnSpLocks noChangeShapeType="1"/>
              <a:stCxn id="9" idx="6"/>
              <a:endCxn id="10" idx="2"/>
            </p:cNvCxnSpPr>
            <p:nvPr/>
          </p:nvCxnSpPr>
          <p:spPr bwMode="auto">
            <a:xfrm>
              <a:off x="2727775" y="3720108"/>
              <a:ext cx="107315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 flipV="1">
              <a:off x="2734125" y="1805583"/>
              <a:ext cx="1066800" cy="18288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905325" y="1691283"/>
              <a:ext cx="57579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10</a:t>
              </a: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>
              <a:off x="1057725" y="31771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3</a:t>
              </a: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1784041" y="2335215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</a:t>
              </a: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2540834" y="2540661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4</a:t>
              </a:r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3610809" y="2415357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7</a:t>
              </a: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4371656" y="2651458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</a:t>
              </a:r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2981775" y="22627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8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3115125" y="11959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5</a:t>
              </a:r>
            </a:p>
          </p:txBody>
        </p:sp>
        <p:sp>
          <p:nvSpPr>
            <p:cNvPr id="24" name="Text Box 29"/>
            <p:cNvSpPr txBox="1">
              <a:spLocks noChangeArrowheads="1"/>
            </p:cNvSpPr>
            <p:nvPr/>
          </p:nvSpPr>
          <p:spPr bwMode="auto">
            <a:xfrm>
              <a:off x="3115125" y="3648670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2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788931" y="1900278"/>
              <a:ext cx="341523" cy="1553378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>
              <a:off x="2624549" y="1948184"/>
              <a:ext cx="341523" cy="1505471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569838" y="1967262"/>
              <a:ext cx="341523" cy="1486393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0800000">
              <a:off x="4428807" y="2035771"/>
              <a:ext cx="341523" cy="1486393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5971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– Sec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path from B to all other vertices</a:t>
            </a:r>
          </a:p>
          <a:p>
            <a:r>
              <a:rPr lang="en-US" dirty="0"/>
              <a:t>Construct the shortest path tree rooted at 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107</a:t>
            </a:fld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2041611" y="2534460"/>
            <a:ext cx="4474605" cy="2975907"/>
            <a:chOff x="295725" y="1195983"/>
            <a:chExt cx="4474605" cy="2975907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95725" y="237073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A</a:t>
              </a:r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2048325" y="13610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B</a:t>
              </a: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3800925" y="13610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j-lt"/>
                </a:rPr>
                <a:t>D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2048325" y="33803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C</a:t>
              </a: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3800925" y="33803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E</a:t>
              </a:r>
            </a:p>
          </p:txBody>
        </p:sp>
        <p:cxnSp>
          <p:nvCxnSpPr>
            <p:cNvPr id="11" name="AutoShape 8"/>
            <p:cNvCxnSpPr>
              <a:cxnSpLocks noChangeShapeType="1"/>
              <a:stCxn id="6" idx="7"/>
              <a:endCxn id="7" idx="2"/>
            </p:cNvCxnSpPr>
            <p:nvPr/>
          </p:nvCxnSpPr>
          <p:spPr bwMode="auto">
            <a:xfrm flipV="1">
              <a:off x="875163" y="1700808"/>
              <a:ext cx="1173162" cy="7699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9"/>
            <p:cNvCxnSpPr>
              <a:cxnSpLocks noChangeShapeType="1"/>
              <a:stCxn id="6" idx="5"/>
              <a:endCxn id="9" idx="2"/>
            </p:cNvCxnSpPr>
            <p:nvPr/>
          </p:nvCxnSpPr>
          <p:spPr bwMode="auto">
            <a:xfrm>
              <a:off x="875163" y="2950170"/>
              <a:ext cx="1173162" cy="76993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stealth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0"/>
            <p:cNvCxnSpPr>
              <a:cxnSpLocks noChangeShapeType="1"/>
              <a:stCxn id="7" idx="6"/>
              <a:endCxn id="8" idx="2"/>
            </p:cNvCxnSpPr>
            <p:nvPr/>
          </p:nvCxnSpPr>
          <p:spPr bwMode="auto">
            <a:xfrm>
              <a:off x="2727775" y="1700808"/>
              <a:ext cx="107315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9"/>
            <p:cNvCxnSpPr>
              <a:cxnSpLocks noChangeShapeType="1"/>
              <a:stCxn id="9" idx="6"/>
              <a:endCxn id="10" idx="2"/>
            </p:cNvCxnSpPr>
            <p:nvPr/>
          </p:nvCxnSpPr>
          <p:spPr bwMode="auto">
            <a:xfrm>
              <a:off x="2727775" y="3720108"/>
              <a:ext cx="107315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 flipV="1">
              <a:off x="2734125" y="1805583"/>
              <a:ext cx="1066800" cy="18288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905325" y="1691283"/>
              <a:ext cx="57579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10</a:t>
              </a: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>
              <a:off x="1057725" y="31771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3</a:t>
              </a: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1784041" y="2335215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</a:t>
              </a: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2540834" y="2540661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4</a:t>
              </a:r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3610809" y="2415357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7</a:t>
              </a: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4371656" y="2651458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</a:t>
              </a:r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2981775" y="22627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8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3115125" y="11959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5</a:t>
              </a:r>
            </a:p>
          </p:txBody>
        </p:sp>
        <p:sp>
          <p:nvSpPr>
            <p:cNvPr id="24" name="Text Box 29"/>
            <p:cNvSpPr txBox="1">
              <a:spLocks noChangeArrowheads="1"/>
            </p:cNvSpPr>
            <p:nvPr/>
          </p:nvSpPr>
          <p:spPr bwMode="auto">
            <a:xfrm>
              <a:off x="3115125" y="3648670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2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788931" y="1900278"/>
              <a:ext cx="341523" cy="1553378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>
              <a:off x="2624549" y="1948184"/>
              <a:ext cx="341523" cy="1505471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569838" y="1967262"/>
              <a:ext cx="341523" cy="1486393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0800000">
              <a:off x="4428807" y="2035771"/>
              <a:ext cx="341523" cy="1486393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6001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– Sec B (26 Nov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path from B to all other vertices</a:t>
            </a:r>
          </a:p>
          <a:p>
            <a:r>
              <a:rPr lang="en-US" dirty="0"/>
              <a:t>Construct the shortest path tree rooted at B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108</a:t>
            </a:fld>
            <a:endParaRPr lang="en-GB"/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2101974" y="3464942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3854574" y="2455292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5607174" y="2455292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3854574" y="4474592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5607174" y="4474592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11" name="AutoShape 8"/>
          <p:cNvCxnSpPr>
            <a:cxnSpLocks noChangeShapeType="1"/>
            <a:stCxn id="6" idx="7"/>
            <a:endCxn id="7" idx="2"/>
          </p:cNvCxnSpPr>
          <p:nvPr/>
        </p:nvCxnSpPr>
        <p:spPr bwMode="auto">
          <a:xfrm flipV="1">
            <a:off x="2681412" y="2795017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9"/>
          <p:cNvCxnSpPr>
            <a:cxnSpLocks noChangeShapeType="1"/>
            <a:stCxn id="6" idx="5"/>
            <a:endCxn id="9" idx="2"/>
          </p:cNvCxnSpPr>
          <p:nvPr/>
        </p:nvCxnSpPr>
        <p:spPr bwMode="auto">
          <a:xfrm>
            <a:off x="2681412" y="4044379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0"/>
          <p:cNvCxnSpPr>
            <a:cxnSpLocks noChangeShapeType="1"/>
            <a:stCxn id="7" idx="6"/>
            <a:endCxn id="8" idx="2"/>
          </p:cNvCxnSpPr>
          <p:nvPr/>
        </p:nvCxnSpPr>
        <p:spPr bwMode="auto">
          <a:xfrm>
            <a:off x="4534024" y="2795017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9"/>
          <p:cNvCxnSpPr>
            <a:cxnSpLocks noChangeShapeType="1"/>
            <a:stCxn id="9" idx="6"/>
            <a:endCxn id="10" idx="2"/>
          </p:cNvCxnSpPr>
          <p:nvPr/>
        </p:nvCxnSpPr>
        <p:spPr bwMode="auto">
          <a:xfrm>
            <a:off x="4534024" y="4814317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Line 20"/>
          <p:cNvSpPr>
            <a:spLocks noChangeShapeType="1"/>
          </p:cNvSpPr>
          <p:nvPr/>
        </p:nvSpPr>
        <p:spPr bwMode="auto">
          <a:xfrm flipV="1">
            <a:off x="4540374" y="2899792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2711574" y="2785492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2863974" y="4271392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3590290" y="3429424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4347083" y="36348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417058" y="3509566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21" name="Text Box 26"/>
          <p:cNvSpPr txBox="1">
            <a:spLocks noChangeArrowheads="1"/>
          </p:cNvSpPr>
          <p:nvPr/>
        </p:nvSpPr>
        <p:spPr bwMode="auto">
          <a:xfrm>
            <a:off x="6177905" y="374566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4788024" y="3356992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4921374" y="2290192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4921374" y="4742879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25" name="Freeform 24"/>
          <p:cNvSpPr/>
          <p:nvPr/>
        </p:nvSpPr>
        <p:spPr>
          <a:xfrm>
            <a:off x="3595180" y="2994487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Freeform 25"/>
          <p:cNvSpPr/>
          <p:nvPr/>
        </p:nvSpPr>
        <p:spPr>
          <a:xfrm rot="10800000">
            <a:off x="4430798" y="3042393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376087" y="30614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Freeform 27"/>
          <p:cNvSpPr/>
          <p:nvPr/>
        </p:nvSpPr>
        <p:spPr>
          <a:xfrm rot="10800000">
            <a:off x="6235056" y="3129980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6058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- 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[s] = 0                 </a:t>
            </a:r>
            <a:r>
              <a:rPr lang="en-US" sz="1700" dirty="0">
                <a:solidFill>
                  <a:srgbClr val="00B050"/>
                </a:solidFill>
              </a:rPr>
              <a:t>// distance to source vertex is zero</a:t>
            </a:r>
          </a:p>
          <a:p>
            <a:pPr marL="0" indent="0">
              <a:buNone/>
            </a:pPr>
            <a:r>
              <a:rPr lang="en-US" sz="1700" dirty="0"/>
              <a:t>p[s] = NULL</a:t>
            </a:r>
            <a:br>
              <a:rPr lang="en-US" sz="1700" dirty="0">
                <a:solidFill>
                  <a:srgbClr val="00B050"/>
                </a:solidFill>
              </a:rPr>
            </a:b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latin typeface="Consolas" panose="020B0609020204030204" pitchFamily="49" charset="0"/>
              </a:rPr>
              <a:t> 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all</a:t>
            </a:r>
            <a:r>
              <a:rPr lang="en-US" sz="1800" dirty="0">
                <a:latin typeface="Consolas" panose="020B0609020204030204" pitchFamily="49" charset="0"/>
              </a:rPr>
              <a:t> v ∈ V–{s}</a:t>
            </a:r>
            <a:br>
              <a:rPr lang="en-US" sz="1700" dirty="0">
                <a:latin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</a:rPr>
              <a:t>   </a:t>
            </a: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[v] = ∞              </a:t>
            </a:r>
            <a:r>
              <a:rPr lang="en-US" sz="1700" dirty="0">
                <a:solidFill>
                  <a:srgbClr val="00B050"/>
                </a:solidFill>
              </a:rPr>
              <a:t>// set all other distances to infinity</a:t>
            </a:r>
            <a:br>
              <a:rPr lang="en-US" sz="1700" dirty="0">
                <a:solidFill>
                  <a:srgbClr val="00B050"/>
                </a:solidFill>
              </a:rPr>
            </a:br>
            <a:r>
              <a:rPr lang="en-US" sz="1800" dirty="0">
                <a:latin typeface="Consolas" panose="020B0609020204030204" pitchFamily="49" charset="0"/>
              </a:rPr>
              <a:t>S = ∅ </a:t>
            </a:r>
            <a:r>
              <a:rPr lang="en-US" sz="1700" dirty="0">
                <a:latin typeface="Consolas" panose="020B0609020204030204" pitchFamily="49" charset="0"/>
              </a:rPr>
              <a:t>	                      </a:t>
            </a:r>
            <a:r>
              <a:rPr lang="en-US" sz="1700" dirty="0">
                <a:solidFill>
                  <a:srgbClr val="00B050"/>
                </a:solidFill>
              </a:rPr>
              <a:t>//S, the set of visited vertices is initially empty</a:t>
            </a:r>
            <a:br>
              <a:rPr lang="en-US" sz="1700" dirty="0">
                <a:solidFill>
                  <a:srgbClr val="0070C0"/>
                </a:solidFill>
              </a:rPr>
            </a:br>
            <a:r>
              <a:rPr lang="en-US" sz="1800" dirty="0">
                <a:latin typeface="Consolas" panose="020B0609020204030204" pitchFamily="49" charset="0"/>
              </a:rPr>
              <a:t>Q = V </a:t>
            </a:r>
            <a:r>
              <a:rPr lang="en-US" sz="1700" dirty="0">
                <a:latin typeface="Consolas" panose="020B0609020204030204" pitchFamily="49" charset="0"/>
              </a:rPr>
              <a:t> 		              </a:t>
            </a:r>
            <a:r>
              <a:rPr lang="en-US" sz="1700" dirty="0">
                <a:solidFill>
                  <a:srgbClr val="00B050"/>
                </a:solidFill>
              </a:rPr>
              <a:t>//Q, the queue initially contains all vertices </a:t>
            </a:r>
            <a:r>
              <a:rPr lang="en-US" sz="17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>
                <a:latin typeface="Consolas" panose="020B0609020204030204" pitchFamily="49" charset="0"/>
              </a:rPr>
              <a:t> Q is not </a:t>
            </a:r>
            <a:r>
              <a:rPr lang="en-US" sz="1800" dirty="0" err="1">
                <a:latin typeface="Consolas" panose="020B0609020204030204" pitchFamily="49" charset="0"/>
              </a:rPr>
              <a:t>emppty</a:t>
            </a:r>
            <a:r>
              <a:rPr lang="en-US" sz="1700" dirty="0">
                <a:latin typeface="Consolas" panose="020B0609020204030204" pitchFamily="49" charset="0"/>
              </a:rPr>
              <a:t>       </a:t>
            </a:r>
            <a:r>
              <a:rPr lang="en-US" sz="1700" dirty="0">
                <a:solidFill>
                  <a:srgbClr val="00B050"/>
                </a:solidFill>
              </a:rPr>
              <a:t>//while the queue is not empty</a:t>
            </a:r>
            <a:br>
              <a:rPr lang="en-US" sz="1700" dirty="0">
                <a:solidFill>
                  <a:srgbClr val="0070C0"/>
                </a:solidFill>
              </a:rPr>
            </a:br>
            <a:r>
              <a:rPr lang="en-US" sz="1800" dirty="0">
                <a:latin typeface="Consolas" panose="020B0609020204030204" pitchFamily="49" charset="0"/>
              </a:rPr>
              <a:t>   u =  </a:t>
            </a:r>
            <a:r>
              <a:rPr lang="en-US" sz="1800" dirty="0" err="1">
                <a:latin typeface="Consolas" panose="020B0609020204030204" pitchFamily="49" charset="0"/>
              </a:rPr>
              <a:t>mindistance</a:t>
            </a:r>
            <a:r>
              <a:rPr lang="en-US" sz="1800" dirty="0">
                <a:latin typeface="Consolas" panose="020B0609020204030204" pitchFamily="49" charset="0"/>
              </a:rPr>
              <a:t>(Q)      </a:t>
            </a:r>
            <a:r>
              <a:rPr lang="en-US" sz="1700" dirty="0">
                <a:solidFill>
                  <a:srgbClr val="00B050"/>
                </a:solidFill>
              </a:rPr>
              <a:t>//select the element of Q with the min distance </a:t>
            </a:r>
            <a:b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</a:rPr>
              <a:t>   </a:t>
            </a:r>
            <a:r>
              <a:rPr lang="en-US" sz="1800" dirty="0">
                <a:latin typeface="Consolas" panose="020B0609020204030204" pitchFamily="49" charset="0"/>
              </a:rPr>
              <a:t>S = S∪{u} 	</a:t>
            </a:r>
            <a:r>
              <a:rPr lang="en-US" sz="1700" dirty="0">
                <a:latin typeface="Consolas" panose="020B0609020204030204" pitchFamily="49" charset="0"/>
              </a:rPr>
              <a:t>	      </a:t>
            </a:r>
            <a:r>
              <a:rPr lang="en-US" sz="1700" dirty="0">
                <a:solidFill>
                  <a:srgbClr val="00B050"/>
                </a:solidFill>
              </a:rPr>
              <a:t>// add u to list of visited vertices </a:t>
            </a:r>
            <a:br>
              <a:rPr lang="en-US" sz="1700" dirty="0">
                <a:latin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</a:rPr>
              <a:t>  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 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for all </a:t>
            </a:r>
            <a:r>
              <a:rPr lang="en-US" sz="1800" dirty="0">
                <a:latin typeface="Consolas" panose="020B0609020204030204" pitchFamily="49" charset="0"/>
              </a:rPr>
              <a:t>v ∈ neighbors[u]</a:t>
            </a:r>
            <a:r>
              <a:rPr lang="en-US" sz="1700" dirty="0">
                <a:latin typeface="Consolas" panose="020B0609020204030204" pitchFamily="49" charset="0"/>
              </a:rPr>
              <a:t>		 </a:t>
            </a:r>
            <a:br>
              <a:rPr lang="en-US" sz="1700" dirty="0">
                <a:latin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</a:rPr>
              <a:t>   </a:t>
            </a: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latin typeface="Consolas" panose="020B0609020204030204" pitchFamily="49" charset="0"/>
              </a:rPr>
              <a:t> </a:t>
            </a: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[v] &gt; </a:t>
            </a: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[u] + w(</a:t>
            </a:r>
            <a:r>
              <a:rPr lang="en-US" sz="1800" dirty="0" err="1">
                <a:latin typeface="Consolas" panose="020B0609020204030204" pitchFamily="49" charset="0"/>
              </a:rPr>
              <a:t>u,v</a:t>
            </a:r>
            <a:r>
              <a:rPr lang="en-US" sz="1800" dirty="0">
                <a:latin typeface="Consolas" panose="020B0609020204030204" pitchFamily="49" charset="0"/>
              </a:rPr>
              <a:t>)  </a:t>
            </a:r>
            <a:r>
              <a:rPr lang="en-US" sz="1700" dirty="0">
                <a:solidFill>
                  <a:srgbClr val="00B050"/>
                </a:solidFill>
              </a:rPr>
              <a:t>//if new shortest path found</a:t>
            </a:r>
            <a:br>
              <a:rPr lang="en-US" sz="17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</a:rPr>
              <a:t>         </a:t>
            </a: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[v] = </a:t>
            </a: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[u] + w(</a:t>
            </a:r>
            <a:r>
              <a:rPr lang="en-US" sz="1800" dirty="0" err="1">
                <a:latin typeface="Consolas" panose="020B0609020204030204" pitchFamily="49" charset="0"/>
              </a:rPr>
              <a:t>u,v</a:t>
            </a:r>
            <a:r>
              <a:rPr lang="en-US" sz="1800" dirty="0">
                <a:latin typeface="Consolas" panose="020B0609020204030204" pitchFamily="49" charset="0"/>
              </a:rPr>
              <a:t>)  </a:t>
            </a:r>
            <a:r>
              <a:rPr lang="en-US" sz="1700" dirty="0">
                <a:solidFill>
                  <a:srgbClr val="00B050"/>
                </a:solidFill>
              </a:rPr>
              <a:t>//set new value of shortest path</a:t>
            </a:r>
          </a:p>
          <a:p>
            <a:pPr marL="0" indent="0">
              <a:buNone/>
            </a:pPr>
            <a:r>
              <a:rPr lang="en-US" sz="1700" dirty="0"/>
              <a:t>                p[v] = u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</a:rPr>
              <a:t>	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4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Vs. Prim’s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3" y="1196752"/>
            <a:ext cx="4377371" cy="3672408"/>
          </a:xfrm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Dijkstra’s Algorithm</a:t>
            </a:r>
          </a:p>
          <a:p>
            <a:pPr marL="0" indent="0">
              <a:buNone/>
            </a:pPr>
            <a:r>
              <a:rPr lang="en-US" altLang="en-US" sz="1600" dirty="0" err="1"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latin typeface="Consolas" panose="020B0609020204030204" pitchFamily="49" charset="0"/>
              </a:rPr>
              <a:t>[s] = 0  </a:t>
            </a:r>
          </a:p>
          <a:p>
            <a:pPr marL="0" indent="0"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p[s] = NULL      	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for all </a:t>
            </a:r>
            <a:r>
              <a:rPr lang="en-US" altLang="en-US" sz="1600" dirty="0">
                <a:latin typeface="Consolas" panose="020B0609020204030204" pitchFamily="49" charset="0"/>
              </a:rPr>
              <a:t>v ∈ V–{s}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   </a:t>
            </a:r>
            <a:r>
              <a:rPr lang="en-US" altLang="en-US" sz="1600" dirty="0" err="1"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latin typeface="Consolas" panose="020B0609020204030204" pitchFamily="49" charset="0"/>
              </a:rPr>
              <a:t>[v] = ∞ 	   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S = ∅ 			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Q = V  			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sz="1600" dirty="0">
                <a:latin typeface="Consolas" panose="020B0609020204030204" pitchFamily="49" charset="0"/>
              </a:rPr>
              <a:t> (Q not empty)	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   u =  </a:t>
            </a:r>
            <a:r>
              <a:rPr lang="en-US" altLang="en-US" sz="1600" dirty="0" err="1">
                <a:latin typeface="Consolas" panose="020B0609020204030204" pitchFamily="49" charset="0"/>
              </a:rPr>
              <a:t>mindistance</a:t>
            </a:r>
            <a:r>
              <a:rPr lang="en-US" altLang="en-US" sz="1600" dirty="0">
                <a:latin typeface="Consolas" panose="020B0609020204030204" pitchFamily="49" charset="0"/>
              </a:rPr>
              <a:t>(Q)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   S = S∪{u} 		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  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 for all </a:t>
            </a:r>
            <a:r>
              <a:rPr lang="en-US" altLang="en-US" sz="1600" dirty="0">
                <a:latin typeface="Consolas" panose="020B0609020204030204" pitchFamily="49" charset="0"/>
              </a:rPr>
              <a:t>v ∈ neighbors[u] &amp;&amp; </a:t>
            </a:r>
            <a:r>
              <a:rPr lang="en-US" altLang="en-US" sz="1600" dirty="0" err="1">
                <a:latin typeface="Consolas" panose="020B0609020204030204" pitchFamily="49" charset="0"/>
                <a:sym typeface="Symbol" panose="05050102010706020507" pitchFamily="18" charset="2"/>
              </a:rPr>
              <a:t>vV-S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     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1600" dirty="0">
                <a:latin typeface="Consolas" panose="020B0609020204030204" pitchFamily="49" charset="0"/>
              </a:rPr>
              <a:t> </a:t>
            </a:r>
            <a:r>
              <a:rPr lang="en-US" alt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alt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[v]</a:t>
            </a:r>
            <a:b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         </a:t>
            </a:r>
            <a:r>
              <a:rPr lang="en-US" alt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[v] = </a:t>
            </a:r>
            <a:r>
              <a:rPr lang="en-US" alt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[u]</a:t>
            </a:r>
            <a:r>
              <a:rPr lang="en-US" alt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+ 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w(u, v)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p[v] = u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0" y="1165170"/>
            <a:ext cx="4320480" cy="370399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+mj-lt"/>
              </a:rPr>
              <a:t>Prim’s Algorithm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i="1" dirty="0">
                <a:latin typeface="Consolas" panose="020B0609020204030204" pitchFamily="49" charset="0"/>
              </a:rPr>
              <a:t>u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u = </a:t>
            </a:r>
            <a:r>
              <a:rPr lang="en-US" altLang="en-US" sz="16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16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16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16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  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 Q and 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w(</a:t>
            </a:r>
            <a:r>
              <a:rPr lang="en-US" altLang="en-US" sz="1600" i="1" dirty="0" err="1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1600" i="1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      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key[v] = w(</a:t>
            </a:r>
            <a:r>
              <a:rPr lang="en-US" altLang="en-US" sz="1600" dirty="0" err="1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600" dirty="0">
              <a:latin typeface="Consolas" panose="020B0609020204030204" pitchFamily="49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7555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10823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75163" y="4532609"/>
            <a:ext cx="1827167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+mj-lt"/>
              </a:rPr>
              <a:t>Initialization</a:t>
            </a:r>
            <a:endParaRPr lang="en-US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81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1329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5163" y="4532609"/>
            <a:ext cx="30283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Consolas" panose="020B0609020204030204" pitchFamily="49" charset="0"/>
              </a:rPr>
              <a:t>A </a:t>
            </a:r>
            <a:r>
              <a:rPr lang="en-US" altLang="ja-JP" sz="24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ja-JP" sz="2400" dirty="0">
                <a:latin typeface="Consolas" panose="020B0609020204030204" pitchFamily="49" charset="0"/>
              </a:rPr>
              <a:t>E</a:t>
            </a:r>
            <a:r>
              <a:rPr lang="en-US" altLang="ja-JP" dirty="0">
                <a:latin typeface="Consolas" panose="020B0609020204030204" pitchFamily="49" charset="0"/>
              </a:rPr>
              <a:t>XTRACT</a:t>
            </a:r>
            <a:r>
              <a:rPr lang="en-US" altLang="ja-JP" sz="2400" dirty="0">
                <a:latin typeface="Consolas" panose="020B0609020204030204" pitchFamily="49" charset="0"/>
              </a:rPr>
              <a:t>-M</a:t>
            </a:r>
            <a:r>
              <a:rPr lang="en-US" altLang="ja-JP" dirty="0"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latin typeface="Consolas" panose="020B0609020204030204" pitchFamily="49" charset="0"/>
              </a:rPr>
              <a:t>(Q)</a:t>
            </a:r>
            <a:endParaRPr lang="en-US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3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50800">
            <a:solidFill>
              <a:srgbClr val="0070C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50800">
            <a:solidFill>
              <a:srgbClr val="0070C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1329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2457" y="4532609"/>
            <a:ext cx="3716980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Update all neighbors of A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2981898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18293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75163" y="4532609"/>
            <a:ext cx="30283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Consolas" panose="020B0609020204030204" pitchFamily="49" charset="0"/>
              </a:rPr>
              <a:t>C </a:t>
            </a:r>
            <a:r>
              <a:rPr lang="en-US" altLang="ja-JP" sz="24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ja-JP" sz="2400" dirty="0">
                <a:latin typeface="Consolas" panose="020B0609020204030204" pitchFamily="49" charset="0"/>
              </a:rPr>
              <a:t>E</a:t>
            </a:r>
            <a:r>
              <a:rPr lang="en-US" altLang="ja-JP" dirty="0">
                <a:latin typeface="Consolas" panose="020B0609020204030204" pitchFamily="49" charset="0"/>
              </a:rPr>
              <a:t>XTRACT</a:t>
            </a:r>
            <a:r>
              <a:rPr lang="en-US" altLang="ja-JP" sz="2400" dirty="0">
                <a:latin typeface="Consolas" panose="020B0609020204030204" pitchFamily="49" charset="0"/>
              </a:rPr>
              <a:t>-M</a:t>
            </a:r>
            <a:r>
              <a:rPr lang="en-US" altLang="ja-JP" dirty="0"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latin typeface="Consolas" panose="020B0609020204030204" pitchFamily="49" charset="0"/>
              </a:rPr>
              <a:t>(Q)</a:t>
            </a:r>
            <a:endParaRPr lang="en-US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3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50800">
            <a:solidFill>
              <a:srgbClr val="0070C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50800">
            <a:solidFill>
              <a:srgbClr val="0070C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18293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2457" y="4532609"/>
            <a:ext cx="3620799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Update all neighbors of C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00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23134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C, E}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75163" y="4532609"/>
            <a:ext cx="30283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Consolas" panose="020B0609020204030204" pitchFamily="49" charset="0"/>
              </a:rPr>
              <a:t>E </a:t>
            </a:r>
            <a:r>
              <a:rPr lang="en-US" altLang="ja-JP" sz="24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ja-JP" sz="2400" dirty="0">
                <a:latin typeface="Consolas" panose="020B0609020204030204" pitchFamily="49" charset="0"/>
              </a:rPr>
              <a:t>E</a:t>
            </a:r>
            <a:r>
              <a:rPr lang="en-US" altLang="ja-JP" dirty="0">
                <a:latin typeface="Consolas" panose="020B0609020204030204" pitchFamily="49" charset="0"/>
              </a:rPr>
              <a:t>XTRACT</a:t>
            </a:r>
            <a:r>
              <a:rPr lang="en-US" altLang="ja-JP" sz="2400" dirty="0">
                <a:latin typeface="Consolas" panose="020B0609020204030204" pitchFamily="49" charset="0"/>
              </a:rPr>
              <a:t>-M</a:t>
            </a:r>
            <a:r>
              <a:rPr lang="en-US" altLang="ja-JP" dirty="0"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latin typeface="Consolas" panose="020B0609020204030204" pitchFamily="49" charset="0"/>
              </a:rPr>
              <a:t>(Q)</a:t>
            </a:r>
            <a:endParaRPr lang="en-US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302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23134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C, E}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457" y="4532609"/>
            <a:ext cx="3609578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Update all neighbors of E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6594543" y="3042553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7731193" y="3042553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7476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weighted graph</a:t>
            </a:r>
          </a:p>
          <a:p>
            <a:pPr lvl="1"/>
            <a:r>
              <a:rPr lang="en-US" dirty="0"/>
              <a:t>Problem is to find the shortest path between two given vertices</a:t>
            </a:r>
          </a:p>
          <a:p>
            <a:pPr lvl="2"/>
            <a:endParaRPr lang="en-US" dirty="0"/>
          </a:p>
          <a:p>
            <a:r>
              <a:rPr lang="en-US" dirty="0"/>
              <a:t>Length of a path in a weighted graph</a:t>
            </a:r>
          </a:p>
          <a:p>
            <a:pPr lvl="1"/>
            <a:r>
              <a:rPr lang="en-US" dirty="0"/>
              <a:t>Sum of the weights of each of the edges in that path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Example: </a:t>
            </a:r>
            <a:r>
              <a:rPr lang="en-US" dirty="0"/>
              <a:t>Shortest path from vertex 1 to vertex 13</a:t>
            </a:r>
          </a:p>
          <a:p>
            <a:pPr lvl="1"/>
            <a:r>
              <a:rPr lang="en-US" dirty="0"/>
              <a:t>Other paths exists but they are longer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6" descr="sp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94" y="4131203"/>
            <a:ext cx="4522763" cy="228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sp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98" y="4028082"/>
            <a:ext cx="4481512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8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28087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C, E, B}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5</a:t>
            </a: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6594543" y="304255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7</a:t>
            </a:r>
          </a:p>
        </p:txBody>
      </p:sp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7731193" y="3042553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75163" y="4532609"/>
            <a:ext cx="30283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Consolas" panose="020B0609020204030204" pitchFamily="49" charset="0"/>
              </a:rPr>
              <a:t>B </a:t>
            </a:r>
            <a:r>
              <a:rPr lang="en-US" altLang="ja-JP" sz="24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ja-JP" sz="2400" dirty="0">
                <a:latin typeface="Consolas" panose="020B0609020204030204" pitchFamily="49" charset="0"/>
              </a:rPr>
              <a:t>E</a:t>
            </a:r>
            <a:r>
              <a:rPr lang="en-US" altLang="ja-JP" dirty="0">
                <a:latin typeface="Consolas" panose="020B0609020204030204" pitchFamily="49" charset="0"/>
              </a:rPr>
              <a:t>XTRACT</a:t>
            </a:r>
            <a:r>
              <a:rPr lang="en-US" altLang="ja-JP" sz="2400" dirty="0">
                <a:latin typeface="Consolas" panose="020B0609020204030204" pitchFamily="49" charset="0"/>
              </a:rPr>
              <a:t>-M</a:t>
            </a:r>
            <a:r>
              <a:rPr lang="en-US" altLang="ja-JP" dirty="0"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latin typeface="Consolas" panose="020B0609020204030204" pitchFamily="49" charset="0"/>
              </a:rPr>
              <a:t>(Q)</a:t>
            </a:r>
            <a:endParaRPr lang="en-US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6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50800">
            <a:solidFill>
              <a:srgbClr val="0070C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28087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C, E, B}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5</a:t>
            </a: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6594543" y="304255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7</a:t>
            </a:r>
          </a:p>
        </p:txBody>
      </p:sp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7731193" y="3042553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4" name="Text Box 58"/>
          <p:cNvSpPr txBox="1">
            <a:spLocks noChangeArrowheads="1"/>
          </p:cNvSpPr>
          <p:nvPr/>
        </p:nvSpPr>
        <p:spPr bwMode="auto">
          <a:xfrm>
            <a:off x="7805032" y="340769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22457" y="4532609"/>
            <a:ext cx="36175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Update all neighbors of B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06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33373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C, E, B, D}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5</a:t>
            </a: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6594543" y="304255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7</a:t>
            </a:r>
          </a:p>
        </p:txBody>
      </p:sp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7731193" y="3042553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4" name="Text Box 58"/>
          <p:cNvSpPr txBox="1">
            <a:spLocks noChangeArrowheads="1"/>
          </p:cNvSpPr>
          <p:nvPr/>
        </p:nvSpPr>
        <p:spPr bwMode="auto">
          <a:xfrm>
            <a:off x="7805032" y="340769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9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75163" y="4532609"/>
            <a:ext cx="30283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Consolas" panose="020B0609020204030204" pitchFamily="49" charset="0"/>
              </a:rPr>
              <a:t>D </a:t>
            </a:r>
            <a:r>
              <a:rPr lang="en-US" altLang="ja-JP" sz="24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ja-JP" sz="2400" dirty="0">
                <a:latin typeface="Consolas" panose="020B0609020204030204" pitchFamily="49" charset="0"/>
              </a:rPr>
              <a:t>E</a:t>
            </a:r>
            <a:r>
              <a:rPr lang="en-US" altLang="ja-JP" dirty="0">
                <a:latin typeface="Consolas" panose="020B0609020204030204" pitchFamily="49" charset="0"/>
              </a:rPr>
              <a:t>XTRACT</a:t>
            </a:r>
            <a:r>
              <a:rPr lang="en-US" altLang="ja-JP" sz="2400" dirty="0">
                <a:latin typeface="Consolas" panose="020B0609020204030204" pitchFamily="49" charset="0"/>
              </a:rPr>
              <a:t>-M</a:t>
            </a:r>
            <a:r>
              <a:rPr lang="en-US" altLang="ja-JP" dirty="0"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latin typeface="Consolas" panose="020B0609020204030204" pitchFamily="49" charset="0"/>
              </a:rPr>
              <a:t>(Q)</a:t>
            </a:r>
            <a:endParaRPr lang="en-US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786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path from K to every other vertex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30768"/>
            <a:ext cx="4826495" cy="450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08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visit vertex 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24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38498"/>
              </p:ext>
            </p:extLst>
          </p:nvPr>
        </p:nvGraphicFramePr>
        <p:xfrm>
          <a:off x="5076056" y="2996952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24254"/>
            <a:ext cx="4833472" cy="45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4333245" y="2924944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423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Vertex K has four neighbors:  H, I, J and 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25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738004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203" y="285293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2853711" y="390308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925719" y="545573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1958085" y="5013176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958085" y="4075510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2534149" y="280194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ounded Rectangle 17"/>
          <p:cNvSpPr/>
          <p:nvPr/>
        </p:nvSpPr>
        <p:spPr>
          <a:xfrm>
            <a:off x="-1384251" y="3212976"/>
            <a:ext cx="3491880" cy="3984044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695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now found at least one path to each of these vertices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26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629545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203" y="285293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2853711" y="390308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925719" y="545573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1958085" y="5013176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958085" y="4075510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2534149" y="280194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ounded Rectangle 17"/>
          <p:cNvSpPr/>
          <p:nvPr/>
        </p:nvSpPr>
        <p:spPr>
          <a:xfrm>
            <a:off x="-1384251" y="3212976"/>
            <a:ext cx="3491880" cy="3984044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474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finished with vertex K</a:t>
            </a:r>
          </a:p>
          <a:p>
            <a:pPr lvl="1"/>
            <a:r>
              <a:rPr lang="en-US" dirty="0"/>
              <a:t>To which vertex are we now guaranteed we have the shortest path?</a:t>
            </a:r>
          </a:p>
          <a:p>
            <a:pPr lvl="2"/>
            <a:r>
              <a:rPr lang="en-US" altLang="en-US" sz="1800" dirty="0" err="1">
                <a:latin typeface="Consolas" panose="020B0609020204030204" pitchFamily="49" charset="0"/>
              </a:rPr>
              <a:t>mindistance</a:t>
            </a:r>
            <a:r>
              <a:rPr lang="en-US" altLang="en-US" sz="1800" dirty="0">
                <a:latin typeface="Consolas" panose="020B0609020204030204" pitchFamily="49" charset="0"/>
              </a:rPr>
              <a:t>(Q)</a:t>
            </a:r>
            <a:br>
              <a:rPr lang="en-US" altLang="en-US" sz="1800" dirty="0">
                <a:latin typeface="Consolas" panose="020B0609020204030204" pitchFamily="49" charset="0"/>
              </a:rPr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27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74481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9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" y="2147708"/>
            <a:ext cx="4557445" cy="425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58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visit vertex H:  the shortest path is (K, H) of length 8</a:t>
            </a:r>
          </a:p>
          <a:p>
            <a:pPr lvl="1"/>
            <a:r>
              <a:rPr lang="en-US" dirty="0"/>
              <a:t>Vertex H has four unvisited neighbors:  E, G, I, L</a:t>
            </a:r>
            <a:br>
              <a:rPr lang="en-US" altLang="en-US" sz="1800" dirty="0">
                <a:latin typeface="Consolas" panose="020B0609020204030204" pitchFamily="49" charset="0"/>
              </a:rPr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28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14462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9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" y="2147708"/>
            <a:ext cx="4557445" cy="425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3075535" y="4464006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940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these paths:</a:t>
            </a:r>
          </a:p>
          <a:p>
            <a:pPr lvl="1"/>
            <a:r>
              <a:rPr lang="en-US" dirty="0"/>
              <a:t>(K, H, E) of length </a:t>
            </a:r>
            <a:r>
              <a:rPr lang="en-US" dirty="0">
                <a:solidFill>
                  <a:srgbClr val="FF0000"/>
                </a:solidFill>
              </a:rPr>
              <a:t>8 </a:t>
            </a:r>
            <a:r>
              <a:rPr lang="en-US" dirty="0"/>
              <a:t>+ 6 = 14	(K, H, G) of length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+ 11 = 19</a:t>
            </a:r>
          </a:p>
          <a:p>
            <a:pPr lvl="1"/>
            <a:r>
              <a:rPr lang="en-US" dirty="0"/>
              <a:t>(K, H, I) of length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+ 2 = 10	(K, H, L) of length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+ 9 = 17</a:t>
            </a:r>
          </a:p>
          <a:p>
            <a:r>
              <a:rPr lang="en-US" dirty="0"/>
              <a:t>Which of these are</a:t>
            </a:r>
            <a:br>
              <a:rPr lang="en-US" dirty="0"/>
            </a:br>
            <a:r>
              <a:rPr lang="en-US" dirty="0"/>
              <a:t>shorter than any</a:t>
            </a:r>
            <a:br>
              <a:rPr lang="en-US" dirty="0"/>
            </a:br>
            <a:r>
              <a:rPr lang="en-US" dirty="0"/>
              <a:t>known path?</a:t>
            </a:r>
            <a:br>
              <a:rPr lang="en-US" altLang="en-US" sz="1800" dirty="0">
                <a:latin typeface="Consolas" panose="020B0609020204030204" pitchFamily="49" charset="0"/>
              </a:rPr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29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/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391" y="3260782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1458007" y="3429000"/>
            <a:ext cx="3491880" cy="4512302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ounded Rectangle 11"/>
          <p:cNvSpPr/>
          <p:nvPr/>
        </p:nvSpPr>
        <p:spPr>
          <a:xfrm rot="17029647">
            <a:off x="1112320" y="6213811"/>
            <a:ext cx="1556426" cy="1883528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2558949" y="5421022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535531" y="5863580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1868837" y="610062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2567897" y="4483356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1844543" y="412487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43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Circuit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time it takes for a change in input to affect an output depends on the shortest path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790" y="2204864"/>
            <a:ext cx="5602419" cy="344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888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already have a shorter path (K, L), but we update the others</a:t>
            </a:r>
            <a:br>
              <a:rPr lang="en-US" altLang="en-US" sz="1800" dirty="0">
                <a:latin typeface="Consolas" panose="020B0609020204030204" pitchFamily="49" charset="0"/>
              </a:rPr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30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561360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2034" y="2201410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1747650" y="2369628"/>
            <a:ext cx="3491880" cy="4512302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ounded Rectangle 11"/>
          <p:cNvSpPr/>
          <p:nvPr/>
        </p:nvSpPr>
        <p:spPr>
          <a:xfrm rot="17029647">
            <a:off x="822677" y="5154439"/>
            <a:ext cx="1556426" cy="1883528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2269306" y="4361650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245888" y="480420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1579194" y="5041252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2278254" y="342398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1554900" y="3065506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22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finished with vertex H</a:t>
            </a:r>
          </a:p>
          <a:p>
            <a:pPr lvl="1"/>
            <a:r>
              <a:rPr lang="en-US" dirty="0"/>
              <a:t>Which vertex do we visit next?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31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5231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8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73806"/>
            <a:ext cx="4536504" cy="42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769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I) is the shortest path from K to I of length 10</a:t>
            </a:r>
          </a:p>
          <a:p>
            <a:pPr lvl="1"/>
            <a:r>
              <a:rPr lang="en-US" dirty="0"/>
              <a:t>Vertex I has two unvisited neighbors:  G and J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32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44621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8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73806"/>
            <a:ext cx="4536504" cy="42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3176954" y="3269813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903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these paths:</a:t>
            </a:r>
          </a:p>
          <a:p>
            <a:pPr lvl="1"/>
            <a:r>
              <a:rPr lang="en-US" dirty="0"/>
              <a:t>(K, H, I, G) of length 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+ 3 = 13	</a:t>
            </a:r>
          </a:p>
          <a:p>
            <a:pPr lvl="1"/>
            <a:r>
              <a:rPr lang="en-US" dirty="0"/>
              <a:t>(K, H, I, J) of length 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+ 18 = 28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33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647781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741" y="2343735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2575599" y="3557361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3151663" y="2313767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ounded Rectangle 12"/>
          <p:cNvSpPr/>
          <p:nvPr/>
        </p:nvSpPr>
        <p:spPr>
          <a:xfrm rot="20125904">
            <a:off x="-1195477" y="3184819"/>
            <a:ext cx="4040838" cy="3984044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1861193" y="3207831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89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discovered a shorter path to vertex G, but (K, J) is still the shortest known path to vertex J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34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259688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741" y="2343735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2575599" y="3557361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3151663" y="2313767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ounded Rectangle 12"/>
          <p:cNvSpPr/>
          <p:nvPr/>
        </p:nvSpPr>
        <p:spPr>
          <a:xfrm rot="20125904">
            <a:off x="-1195477" y="3184819"/>
            <a:ext cx="4040838" cy="3984044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1861193" y="3207831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963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vertex can we visit next?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35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02782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1" y="2060848"/>
            <a:ext cx="4666621" cy="435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625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I, G) is the shortest path from K to G of length 13</a:t>
            </a:r>
          </a:p>
          <a:p>
            <a:pPr lvl="1"/>
            <a:r>
              <a:rPr lang="en-US" dirty="0"/>
              <a:t>Vertex G has three unvisited neighbors:  E, F and J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36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79792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1" y="2060848"/>
            <a:ext cx="4666621" cy="435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464442" y="3042066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0493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these paths:</a:t>
            </a:r>
          </a:p>
          <a:p>
            <a:pPr lvl="1"/>
            <a:r>
              <a:rPr lang="en-US" dirty="0"/>
              <a:t>(K, H, I, G, E) of length </a:t>
            </a:r>
            <a:r>
              <a:rPr lang="en-US" dirty="0">
                <a:solidFill>
                  <a:srgbClr val="FF0000"/>
                </a:solidFill>
              </a:rPr>
              <a:t>13 </a:t>
            </a:r>
            <a:r>
              <a:rPr lang="en-US" dirty="0"/>
              <a:t>+ 15 = 28</a:t>
            </a:r>
          </a:p>
          <a:p>
            <a:pPr lvl="1"/>
            <a:r>
              <a:rPr lang="en-US" dirty="0"/>
              <a:t>(K, H, I, G, F) of length </a:t>
            </a:r>
            <a:r>
              <a:rPr lang="en-US" dirty="0">
                <a:solidFill>
                  <a:srgbClr val="FF0000"/>
                </a:solidFill>
              </a:rPr>
              <a:t>13</a:t>
            </a:r>
            <a:r>
              <a:rPr lang="en-US" dirty="0"/>
              <a:t> + 4 = 17</a:t>
            </a:r>
          </a:p>
          <a:p>
            <a:pPr lvl="1"/>
            <a:r>
              <a:rPr lang="en-US" dirty="0"/>
              <a:t>(K, H, I, G, J) of length </a:t>
            </a:r>
            <a:r>
              <a:rPr lang="en-US" dirty="0">
                <a:solidFill>
                  <a:srgbClr val="FF0000"/>
                </a:solidFill>
              </a:rPr>
              <a:t>13</a:t>
            </a:r>
            <a:r>
              <a:rPr lang="en-US" dirty="0"/>
              <a:t> + 19 = 32</a:t>
            </a:r>
          </a:p>
          <a:p>
            <a:endParaRPr lang="en-US" dirty="0"/>
          </a:p>
          <a:p>
            <a:r>
              <a:rPr lang="en-US" dirty="0"/>
              <a:t>Which do we</a:t>
            </a:r>
            <a:br>
              <a:rPr lang="en-US" dirty="0"/>
            </a:br>
            <a:r>
              <a:rPr lang="en-US" dirty="0"/>
              <a:t>update?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37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9498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7" y="2733749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 rot="19078395">
            <a:off x="-933923" y="4182989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2308277" y="3608355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3604421" y="2703781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334971" y="5561519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463639" y="3896387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350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now found a path to vertex 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38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03215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7" y="2733749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 rot="19078395">
            <a:off x="-933923" y="4182989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2308277" y="3608355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3604421" y="2703781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334971" y="5561519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463639" y="3896387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431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we visit next?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39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04137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0779"/>
            <a:ext cx="4788024" cy="44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50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is a collection of interconnected computer networks</a:t>
            </a:r>
          </a:p>
          <a:p>
            <a:pPr lvl="1"/>
            <a:r>
              <a:rPr lang="en-US" dirty="0"/>
              <a:t>Information is passed through packets</a:t>
            </a:r>
          </a:p>
          <a:p>
            <a:endParaRPr lang="en-US" dirty="0"/>
          </a:p>
          <a:p>
            <a:r>
              <a:rPr lang="en-US" dirty="0"/>
              <a:t>Packets are passed from the source, through routers, to their destination</a:t>
            </a:r>
          </a:p>
          <a:p>
            <a:endParaRPr lang="en-US" dirty="0"/>
          </a:p>
          <a:p>
            <a:r>
              <a:rPr lang="en-US" dirty="0"/>
              <a:t>Routers are connected to either:</a:t>
            </a:r>
          </a:p>
          <a:p>
            <a:pPr lvl="1"/>
            <a:r>
              <a:rPr lang="en-US" dirty="0"/>
              <a:t>Individual computers, or</a:t>
            </a:r>
          </a:p>
          <a:p>
            <a:pPr lvl="1"/>
            <a:r>
              <a:rPr lang="en-US" dirty="0"/>
              <a:t>Other routers</a:t>
            </a:r>
          </a:p>
          <a:p>
            <a:endParaRPr lang="en-US" dirty="0"/>
          </a:p>
          <a:p>
            <a:r>
              <a:rPr lang="en-US" dirty="0"/>
              <a:t>These may be represented as graphs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69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E) is the shortest path from K to E of length 14</a:t>
            </a:r>
          </a:p>
          <a:p>
            <a:pPr lvl="1"/>
            <a:r>
              <a:rPr lang="en-US" dirty="0"/>
              <a:t>Vertex G has four unvisited neighbors:  B, C, D and 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40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26948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0779"/>
            <a:ext cx="4788024" cy="44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447800" y="5085184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1616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 rot="19957208">
            <a:off x="14077" y="5179211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ounded Rectangle 20"/>
          <p:cNvSpPr/>
          <p:nvPr/>
        </p:nvSpPr>
        <p:spPr>
          <a:xfrm rot="19817158">
            <a:off x="3423805" y="1583560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2678772" y="532222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2812278" y="601077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1804166" y="365553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1804166" y="606332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1198134" y="498320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E) is the shortest path from K to E of length 14</a:t>
            </a:r>
          </a:p>
          <a:p>
            <a:pPr lvl="1"/>
            <a:r>
              <a:rPr lang="en-US" dirty="0"/>
              <a:t>Vertex G has four unvisited neighbors:  B, C, D and 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41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97269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621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 rot="19957208">
            <a:off x="14077" y="5179211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ounded Rectangle 20"/>
          <p:cNvSpPr/>
          <p:nvPr/>
        </p:nvSpPr>
        <p:spPr>
          <a:xfrm rot="19817158">
            <a:off x="3423805" y="1583560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2678772" y="532222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2812278" y="601077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1804166" y="365553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1804166" y="606332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1198134" y="498320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these paths:</a:t>
            </a:r>
          </a:p>
          <a:p>
            <a:pPr lvl="1"/>
            <a:r>
              <a:rPr lang="en-US" dirty="0"/>
              <a:t>(K, H, E, B) of length </a:t>
            </a:r>
            <a:r>
              <a:rPr lang="en-US" dirty="0">
                <a:solidFill>
                  <a:srgbClr val="FF0000"/>
                </a:solidFill>
              </a:rPr>
              <a:t>14</a:t>
            </a:r>
            <a:r>
              <a:rPr lang="en-US" dirty="0"/>
              <a:t> + 5 = 19	</a:t>
            </a:r>
          </a:p>
          <a:p>
            <a:pPr lvl="1"/>
            <a:r>
              <a:rPr lang="en-US" dirty="0"/>
              <a:t>(K, H, E, C) of length </a:t>
            </a:r>
            <a:r>
              <a:rPr lang="en-US" dirty="0">
                <a:solidFill>
                  <a:srgbClr val="FF0000"/>
                </a:solidFill>
              </a:rPr>
              <a:t>14</a:t>
            </a:r>
            <a:r>
              <a:rPr lang="en-US" dirty="0"/>
              <a:t> + 1 = 15</a:t>
            </a:r>
          </a:p>
          <a:p>
            <a:pPr lvl="1"/>
            <a:r>
              <a:rPr lang="en-US" dirty="0"/>
              <a:t>(K, H, E, D) of length </a:t>
            </a:r>
            <a:r>
              <a:rPr lang="en-US" dirty="0">
                <a:solidFill>
                  <a:srgbClr val="FF0000"/>
                </a:solidFill>
              </a:rPr>
              <a:t>14</a:t>
            </a:r>
            <a:r>
              <a:rPr lang="en-US" dirty="0"/>
              <a:t> + 10 = 24	</a:t>
            </a:r>
          </a:p>
          <a:p>
            <a:pPr lvl="1"/>
            <a:r>
              <a:rPr lang="en-US" dirty="0"/>
              <a:t>(K, H, E, F) of length </a:t>
            </a:r>
            <a:r>
              <a:rPr lang="en-US" dirty="0">
                <a:solidFill>
                  <a:srgbClr val="FF0000"/>
                </a:solidFill>
              </a:rPr>
              <a:t>14</a:t>
            </a:r>
            <a:r>
              <a:rPr lang="en-US" dirty="0"/>
              <a:t> + 22 = 36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42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33476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363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 rot="19957208">
            <a:off x="14077" y="5179211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ounded Rectangle 20"/>
          <p:cNvSpPr/>
          <p:nvPr/>
        </p:nvSpPr>
        <p:spPr>
          <a:xfrm rot="19817158">
            <a:off x="3423805" y="1583560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2678772" y="532222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2812278" y="601077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1804166" y="365553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1804166" y="606332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1198134" y="498320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discovered paths to vertices B, C, 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43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593533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06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vertex is next?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44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8667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802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found that the path (K, H, E, C) of length 15 is the shortest</a:t>
            </a:r>
            <a:br>
              <a:rPr lang="en-US" dirty="0"/>
            </a:br>
            <a:r>
              <a:rPr lang="en-US" dirty="0"/>
              <a:t>path from K to C</a:t>
            </a:r>
          </a:p>
          <a:p>
            <a:pPr lvl="1"/>
            <a:r>
              <a:rPr lang="en-US" dirty="0"/>
              <a:t>Vertex C has one unvisited neighbor, 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45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0726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771800" y="5877272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8391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43439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ounded Rectangle 11"/>
          <p:cNvSpPr/>
          <p:nvPr/>
        </p:nvSpPr>
        <p:spPr>
          <a:xfrm rot="13893817">
            <a:off x="-72923" y="1383529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2822788" y="5761321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1804166" y="5813871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E, C, B) is of length </a:t>
            </a:r>
            <a:r>
              <a:rPr lang="en-US" dirty="0">
                <a:solidFill>
                  <a:srgbClr val="FF0000"/>
                </a:solidFill>
              </a:rPr>
              <a:t>15</a:t>
            </a:r>
            <a:r>
              <a:rPr lang="en-US" dirty="0"/>
              <a:t> + 7 = 22</a:t>
            </a:r>
          </a:p>
          <a:p>
            <a:pPr lvl="1"/>
            <a:r>
              <a:rPr lang="en-US" dirty="0"/>
              <a:t>We have already discovered a shorter path through vertex 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46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486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861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to next?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47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04486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43" y="2039089"/>
            <a:ext cx="4519489" cy="42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818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know that (K, L) is the shortest path between these</a:t>
            </a:r>
            <a:br>
              <a:rPr lang="en-US" dirty="0"/>
            </a:br>
            <a:r>
              <a:rPr lang="en-US" dirty="0"/>
              <a:t>two points</a:t>
            </a:r>
          </a:p>
          <a:p>
            <a:pPr lvl="1"/>
            <a:r>
              <a:rPr lang="en-US" dirty="0"/>
              <a:t>Vertex L has no unvisited neighbors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48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736998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06" y="2175652"/>
            <a:ext cx="4519489" cy="42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4355976" y="494716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0639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to next?</a:t>
            </a:r>
          </a:p>
          <a:p>
            <a:pPr lvl="1"/>
            <a:r>
              <a:rPr lang="en-US" dirty="0"/>
              <a:t>Does it matter if we visit vertex F first or vertex J first?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49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06039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06" y="2175652"/>
            <a:ext cx="4519489" cy="42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1704928" y="3400624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3995936" y="2166042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23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Arial" charset="0"/>
              </a:rPr>
              <a:t>A visualization of the</a:t>
            </a:r>
            <a:br>
              <a:rPr lang="en-US" altLang="en-US" dirty="0">
                <a:cs typeface="Arial" charset="0"/>
              </a:rPr>
            </a:br>
            <a:r>
              <a:rPr lang="en-US" altLang="en-US" dirty="0">
                <a:cs typeface="Arial" charset="0"/>
              </a:rPr>
              <a:t>graph of the routers</a:t>
            </a:r>
            <a:br>
              <a:rPr lang="en-US" altLang="en-US" dirty="0">
                <a:cs typeface="Arial" charset="0"/>
              </a:rPr>
            </a:br>
            <a:r>
              <a:rPr lang="en-US" altLang="en-US" dirty="0">
                <a:cs typeface="Arial" charset="0"/>
              </a:rPr>
              <a:t>and their various</a:t>
            </a:r>
            <a:br>
              <a:rPr lang="en-US" altLang="en-US" dirty="0">
                <a:cs typeface="Arial" charset="0"/>
              </a:rPr>
            </a:br>
            <a:r>
              <a:rPr lang="en-US" altLang="en-US" dirty="0">
                <a:cs typeface="Arial" charset="0"/>
              </a:rPr>
              <a:t>connections through</a:t>
            </a:r>
            <a:br>
              <a:rPr lang="en-US" altLang="en-US" dirty="0">
                <a:cs typeface="Arial" charset="0"/>
              </a:rPr>
            </a:br>
            <a:r>
              <a:rPr lang="en-US" altLang="en-US" dirty="0">
                <a:cs typeface="Arial" charset="0"/>
              </a:rPr>
              <a:t>a portion of the</a:t>
            </a:r>
            <a:br>
              <a:rPr lang="en-US" altLang="en-US" dirty="0">
                <a:cs typeface="Arial" charset="0"/>
              </a:rPr>
            </a:br>
            <a:r>
              <a:rPr lang="en-US" altLang="en-US" dirty="0">
                <a:cs typeface="Arial" charset="0"/>
              </a:rPr>
              <a:t>Internet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23-SPT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63" y="1165225"/>
            <a:ext cx="5576887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59163" y="6251356"/>
            <a:ext cx="3915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+mn-lt"/>
                <a:cs typeface="Arial" charset="0"/>
              </a:rPr>
              <a:t>http://en.wikipedia.org/wiki/Internet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0124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visit vertex F first</a:t>
            </a:r>
          </a:p>
          <a:p>
            <a:pPr lvl="1"/>
            <a:r>
              <a:rPr lang="en-US" dirty="0"/>
              <a:t>It has one unvisited neighbor, vertex 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50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67674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06" y="2175652"/>
            <a:ext cx="4519489" cy="42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1704928" y="3400624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790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 rot="10800000">
            <a:off x="3059833" y="1734038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ounded Rectangle 13"/>
          <p:cNvSpPr/>
          <p:nvPr/>
        </p:nvSpPr>
        <p:spPr>
          <a:xfrm rot="605781">
            <a:off x="-372084" y="5481717"/>
            <a:ext cx="5270497" cy="1864318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804166" y="3645024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1217592" y="4981646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I, G, F, D) is of length </a:t>
            </a:r>
            <a:r>
              <a:rPr lang="en-US" dirty="0">
                <a:solidFill>
                  <a:srgbClr val="FF0000"/>
                </a:solidFill>
              </a:rPr>
              <a:t>17</a:t>
            </a:r>
            <a:r>
              <a:rPr lang="en-US" dirty="0"/>
              <a:t> + 14 = 31</a:t>
            </a:r>
          </a:p>
          <a:p>
            <a:pPr lvl="1"/>
            <a:r>
              <a:rPr lang="en-US" dirty="0"/>
              <a:t>This is longer than the path we’ve already discovered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51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6365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57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visit vertex J</a:t>
            </a:r>
          </a:p>
          <a:p>
            <a:pPr lvl="1"/>
            <a:r>
              <a:rPr lang="en-US" dirty="0"/>
              <a:t>It has no unvisited neighbors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52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79696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7" y="2204864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3974670" y="2183176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9636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7" y="2564904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1742422" y="625857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1115616" y="5157192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397667" y="626616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 visit vertex B, which has two unvisited neighbors:</a:t>
            </a:r>
          </a:p>
          <a:p>
            <a:pPr lvl="1"/>
            <a:r>
              <a:rPr lang="en-US" dirty="0"/>
              <a:t>(K, H, E, B, A) of length </a:t>
            </a:r>
            <a:r>
              <a:rPr lang="en-US" dirty="0">
                <a:solidFill>
                  <a:srgbClr val="FF0000"/>
                </a:solidFill>
              </a:rPr>
              <a:t>19</a:t>
            </a:r>
            <a:r>
              <a:rPr lang="en-US" dirty="0"/>
              <a:t> + 20 = 39	</a:t>
            </a:r>
          </a:p>
          <a:p>
            <a:pPr lvl="1"/>
            <a:r>
              <a:rPr lang="en-US" dirty="0"/>
              <a:t>(K, H, E, B, D) of length </a:t>
            </a:r>
            <a:r>
              <a:rPr lang="en-US" dirty="0">
                <a:solidFill>
                  <a:srgbClr val="FF0000"/>
                </a:solidFill>
              </a:rPr>
              <a:t>19</a:t>
            </a:r>
            <a:r>
              <a:rPr lang="en-US" dirty="0"/>
              <a:t> + 13 = 32</a:t>
            </a:r>
          </a:p>
          <a:p>
            <a:r>
              <a:rPr lang="en-US" dirty="0"/>
              <a:t>We update the path length to 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53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568335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439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 visit vertex D</a:t>
            </a:r>
          </a:p>
          <a:p>
            <a:pPr lvl="1"/>
            <a:r>
              <a:rPr lang="en-US" dirty="0"/>
              <a:t>The path (K, H, E, D, A) is of length </a:t>
            </a:r>
            <a:r>
              <a:rPr lang="en-US" dirty="0">
                <a:solidFill>
                  <a:srgbClr val="FF0000"/>
                </a:solidFill>
              </a:rPr>
              <a:t>24</a:t>
            </a:r>
            <a:r>
              <a:rPr lang="en-US" dirty="0"/>
              <a:t> + 21 = 45</a:t>
            </a:r>
          </a:p>
          <a:p>
            <a:pPr lvl="1"/>
            <a:r>
              <a:rPr lang="en-US" dirty="0"/>
              <a:t>We don’t update 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54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41213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7" y="2276872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1115616" y="4869160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397667" y="5978132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0881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we visit vertex A</a:t>
            </a:r>
          </a:p>
          <a:p>
            <a:pPr lvl="1"/>
            <a:r>
              <a:rPr lang="en-US" dirty="0"/>
              <a:t>It has no unvisited neighbors and there are no unvisited vertices left</a:t>
            </a:r>
          </a:p>
          <a:p>
            <a:pPr lvl="1"/>
            <a:r>
              <a:rPr lang="en-US" dirty="0"/>
              <a:t>We are done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55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87434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7" y="2276872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373982" y="5963493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2197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Thus, we have found the shortest path from vertex K to each of</a:t>
            </a:r>
            <a:br>
              <a:rPr lang="en-US" dirty="0"/>
            </a:br>
            <a:r>
              <a:rPr lang="en-US" dirty="0"/>
              <a:t>the other vertices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56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764014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7" y="2276872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084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previous pointers, we can reconstruct the paths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57</a:t>
            </a:fld>
            <a:endParaRPr lang="en-GB"/>
          </a:p>
        </p:txBody>
      </p:sp>
      <p:graphicFrame>
        <p:nvGraphicFramePr>
          <p:cNvPr id="6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344467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876" y="1987354"/>
            <a:ext cx="4721156" cy="440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091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defines a rooted parental tree</a:t>
            </a:r>
          </a:p>
          <a:p>
            <a:pPr lvl="1"/>
            <a:r>
              <a:rPr lang="en-US" dirty="0"/>
              <a:t>The source vertex K is at the root</a:t>
            </a:r>
          </a:p>
          <a:p>
            <a:pPr lvl="1"/>
            <a:r>
              <a:rPr lang="en-US" dirty="0"/>
              <a:t>The previous pointer is the parent of the vertex in the 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58</a:t>
            </a:fld>
            <a:endParaRPr lang="en-GB"/>
          </a:p>
        </p:txBody>
      </p:sp>
      <p:graphicFrame>
        <p:nvGraphicFramePr>
          <p:cNvPr id="6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79193"/>
              </p:ext>
            </p:extLst>
          </p:nvPr>
        </p:nvGraphicFramePr>
        <p:xfrm>
          <a:off x="6113557" y="2593139"/>
          <a:ext cx="1800200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Previous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2" descr="C:\Users\dwharder\Desktop\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26" y="2424160"/>
            <a:ext cx="3957590" cy="395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7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on Dijkstra’s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at some point, all unvisited vertices have a distance ∞?</a:t>
            </a:r>
          </a:p>
          <a:p>
            <a:pPr lvl="1"/>
            <a:r>
              <a:rPr lang="en-US" dirty="0"/>
              <a:t>This means that the graph is unconnected</a:t>
            </a:r>
          </a:p>
          <a:p>
            <a:pPr lvl="1"/>
            <a:r>
              <a:rPr lang="en-US" dirty="0"/>
              <a:t>We have found the shortest paths to all vertices in the connected subgraph containing the source vertex  </a:t>
            </a:r>
          </a:p>
          <a:p>
            <a:endParaRPr lang="en-US" dirty="0"/>
          </a:p>
          <a:p>
            <a:r>
              <a:rPr lang="en-US" dirty="0"/>
              <a:t>To find the shortest path between vertices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baseline="-25000" dirty="0">
                <a:latin typeface="Consolas" panose="020B0609020204030204" pitchFamily="49" charset="0"/>
              </a:rPr>
              <a:t>j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baseline="-25000" dirty="0">
                <a:latin typeface="Consolas" panose="020B0609020204030204" pitchFamily="49" charset="0"/>
              </a:rPr>
              <a:t>k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Apply the same algorithm, but stop when visiting vertex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baseline="-25000" dirty="0">
                <a:latin typeface="Consolas" panose="020B0609020204030204" pitchFamily="49" charset="0"/>
              </a:rPr>
              <a:t>k</a:t>
            </a:r>
          </a:p>
          <a:p>
            <a:endParaRPr lang="en-US" dirty="0"/>
          </a:p>
          <a:p>
            <a:r>
              <a:rPr lang="en-US" dirty="0"/>
              <a:t>Does the algorithm change if graph is directed?</a:t>
            </a:r>
          </a:p>
          <a:p>
            <a:pPr lvl="1"/>
            <a:r>
              <a:rPr lang="en-US" dirty="0"/>
              <a:t>No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0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a packet takes depends on the IP address</a:t>
            </a:r>
          </a:p>
          <a:p>
            <a:endParaRPr lang="en-US" dirty="0"/>
          </a:p>
          <a:p>
            <a:r>
              <a:rPr lang="en-US" dirty="0"/>
              <a:t>Metrics for measuring the shortest path may include</a:t>
            </a:r>
          </a:p>
          <a:p>
            <a:pPr lvl="1"/>
            <a:r>
              <a:rPr lang="en-US" dirty="0"/>
              <a:t>Low latency (minimize time)</a:t>
            </a:r>
          </a:p>
          <a:p>
            <a:pPr lvl="1"/>
            <a:r>
              <a:rPr lang="en-US" dirty="0"/>
              <a:t>Minimum hop count (all edges have weight 1)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3315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Dijkstra’s algorithm is based on the greedy method</a:t>
            </a:r>
          </a:p>
          <a:p>
            <a:pPr lvl="1"/>
            <a:r>
              <a:rPr lang="en-US" dirty="0"/>
              <a:t>It adds vertices by increasing distance</a:t>
            </a:r>
          </a:p>
          <a:p>
            <a:pPr lvl="1"/>
            <a:endParaRPr lang="en-US" dirty="0"/>
          </a:p>
          <a:p>
            <a:r>
              <a:rPr lang="en-US" dirty="0"/>
              <a:t>If a node with a negative incident edge is visited late </a:t>
            </a:r>
          </a:p>
          <a:p>
            <a:pPr lvl="1"/>
            <a:r>
              <a:rPr lang="en-US" dirty="0"/>
              <a:t>It could mess up distances for vertices already in the set 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60</a:t>
            </a:fld>
            <a:endParaRPr lang="en-GB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5108575" y="3140968"/>
            <a:ext cx="3711575" cy="2387600"/>
          </a:xfrm>
          <a:custGeom>
            <a:avLst/>
            <a:gdLst>
              <a:gd name="T0" fmla="*/ 2147483647 w 2338"/>
              <a:gd name="T1" fmla="*/ 0 h 1504"/>
              <a:gd name="T2" fmla="*/ 2147483647 w 2338"/>
              <a:gd name="T3" fmla="*/ 463708750 h 1504"/>
              <a:gd name="T4" fmla="*/ 2147483647 w 2338"/>
              <a:gd name="T5" fmla="*/ 2147483647 h 1504"/>
              <a:gd name="T6" fmla="*/ 2147483647 w 2338"/>
              <a:gd name="T7" fmla="*/ 2147483647 h 1504"/>
              <a:gd name="T8" fmla="*/ 2147483647 w 2338"/>
              <a:gd name="T9" fmla="*/ 2147483647 h 1504"/>
              <a:gd name="T10" fmla="*/ 1055946263 w 2338"/>
              <a:gd name="T11" fmla="*/ 2147483647 h 1504"/>
              <a:gd name="T12" fmla="*/ 254536575 w 2338"/>
              <a:gd name="T13" fmla="*/ 2147483647 h 1504"/>
              <a:gd name="T14" fmla="*/ 103327200 w 2338"/>
              <a:gd name="T15" fmla="*/ 1572577500 h 1504"/>
              <a:gd name="T16" fmla="*/ 874495013 w 2338"/>
              <a:gd name="T17" fmla="*/ 347781563 h 1504"/>
              <a:gd name="T18" fmla="*/ 2147483647 w 2338"/>
              <a:gd name="T19" fmla="*/ 75604688 h 1504"/>
              <a:gd name="T20" fmla="*/ 2147483647 w 2338"/>
              <a:gd name="T21" fmla="*/ 0 h 150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38"/>
              <a:gd name="T34" fmla="*/ 0 h 1504"/>
              <a:gd name="T35" fmla="*/ 2338 w 2338"/>
              <a:gd name="T36" fmla="*/ 1504 h 150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38" h="1504">
                <a:moveTo>
                  <a:pt x="1271" y="0"/>
                </a:moveTo>
                <a:cubicBezTo>
                  <a:pt x="1459" y="15"/>
                  <a:pt x="1840" y="26"/>
                  <a:pt x="1996" y="184"/>
                </a:cubicBezTo>
                <a:cubicBezTo>
                  <a:pt x="2152" y="342"/>
                  <a:pt x="2338" y="822"/>
                  <a:pt x="2207" y="950"/>
                </a:cubicBezTo>
                <a:cubicBezTo>
                  <a:pt x="2076" y="1078"/>
                  <a:pt x="1426" y="883"/>
                  <a:pt x="1211" y="954"/>
                </a:cubicBezTo>
                <a:cubicBezTo>
                  <a:pt x="996" y="1025"/>
                  <a:pt x="1049" y="1286"/>
                  <a:pt x="917" y="1374"/>
                </a:cubicBezTo>
                <a:cubicBezTo>
                  <a:pt x="785" y="1462"/>
                  <a:pt x="555" y="1504"/>
                  <a:pt x="419" y="1482"/>
                </a:cubicBezTo>
                <a:cubicBezTo>
                  <a:pt x="283" y="1460"/>
                  <a:pt x="164" y="1385"/>
                  <a:pt x="101" y="1242"/>
                </a:cubicBezTo>
                <a:cubicBezTo>
                  <a:pt x="38" y="1099"/>
                  <a:pt x="0" y="808"/>
                  <a:pt x="41" y="624"/>
                </a:cubicBezTo>
                <a:cubicBezTo>
                  <a:pt x="82" y="440"/>
                  <a:pt x="210" y="237"/>
                  <a:pt x="347" y="138"/>
                </a:cubicBezTo>
                <a:cubicBezTo>
                  <a:pt x="484" y="39"/>
                  <a:pt x="709" y="53"/>
                  <a:pt x="863" y="30"/>
                </a:cubicBezTo>
                <a:cubicBezTo>
                  <a:pt x="1017" y="7"/>
                  <a:pt x="1186" y="6"/>
                  <a:pt x="1271" y="0"/>
                </a:cubicBezTo>
                <a:close/>
              </a:path>
            </a:pathLst>
          </a:cu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endParaRPr lang="en-US">
              <a:latin typeface="+mj-lt"/>
            </a:endParaRPr>
          </a:p>
        </p:txBody>
      </p:sp>
      <p:sp>
        <p:nvSpPr>
          <p:cNvPr id="7" name="Oval 6"/>
          <p:cNvSpPr>
            <a:spLocks noChangeAspect="1" noChangeArrowheads="1"/>
          </p:cNvSpPr>
          <p:nvPr/>
        </p:nvSpPr>
        <p:spPr bwMode="auto">
          <a:xfrm>
            <a:off x="6632575" y="4156968"/>
            <a:ext cx="366713" cy="36671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latin typeface="+mj-lt"/>
              </a:rPr>
              <a:t>C</a:t>
            </a:r>
          </a:p>
        </p:txBody>
      </p:sp>
      <p:sp>
        <p:nvSpPr>
          <p:cNvPr id="8" name="Oval 7"/>
          <p:cNvSpPr>
            <a:spLocks noChangeAspect="1" noChangeArrowheads="1"/>
          </p:cNvSpPr>
          <p:nvPr/>
        </p:nvSpPr>
        <p:spPr bwMode="auto">
          <a:xfrm>
            <a:off x="5259388" y="4156968"/>
            <a:ext cx="366712" cy="36671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chemeClr val="tx2"/>
                </a:solidFill>
                <a:latin typeface="+mj-lt"/>
              </a:rPr>
              <a:t>B</a:t>
            </a:r>
          </a:p>
        </p:txBody>
      </p:sp>
      <p:sp>
        <p:nvSpPr>
          <p:cNvPr id="9" name="Oval 8"/>
          <p:cNvSpPr>
            <a:spLocks noChangeAspect="1" noChangeArrowheads="1"/>
          </p:cNvSpPr>
          <p:nvPr/>
        </p:nvSpPr>
        <p:spPr bwMode="auto">
          <a:xfrm>
            <a:off x="6630988" y="3350518"/>
            <a:ext cx="366712" cy="36671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chemeClr val="tx2"/>
                </a:solidFill>
                <a:latin typeface="+mj-lt"/>
              </a:rPr>
              <a:t>A</a:t>
            </a:r>
          </a:p>
        </p:txBody>
      </p:sp>
      <p:sp>
        <p:nvSpPr>
          <p:cNvPr id="10" name="Oval 9"/>
          <p:cNvSpPr>
            <a:spLocks noChangeAspect="1" noChangeArrowheads="1"/>
          </p:cNvSpPr>
          <p:nvPr/>
        </p:nvSpPr>
        <p:spPr bwMode="auto">
          <a:xfrm>
            <a:off x="5868988" y="4965006"/>
            <a:ext cx="366712" cy="36671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chemeClr val="tx2"/>
                </a:solidFill>
                <a:latin typeface="+mj-lt"/>
              </a:rPr>
              <a:t>E</a:t>
            </a:r>
          </a:p>
        </p:txBody>
      </p:sp>
      <p:cxnSp>
        <p:nvCxnSpPr>
          <p:cNvPr id="11" name="AutoShape 9"/>
          <p:cNvCxnSpPr>
            <a:cxnSpLocks noChangeAspect="1" noChangeShapeType="1"/>
            <a:stCxn id="9" idx="2"/>
            <a:endCxn id="8" idx="0"/>
          </p:cNvCxnSpPr>
          <p:nvPr/>
        </p:nvCxnSpPr>
        <p:spPr bwMode="auto">
          <a:xfrm rot="10800000" flipV="1">
            <a:off x="5441950" y="3533081"/>
            <a:ext cx="1168400" cy="603250"/>
          </a:xfrm>
          <a:prstGeom prst="curvedConnector2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0"/>
          <p:cNvCxnSpPr>
            <a:cxnSpLocks noChangeAspect="1" noChangeShapeType="1"/>
            <a:stCxn id="10" idx="2"/>
            <a:endCxn id="8" idx="4"/>
          </p:cNvCxnSpPr>
          <p:nvPr/>
        </p:nvCxnSpPr>
        <p:spPr bwMode="auto">
          <a:xfrm rot="10800000">
            <a:off x="5441950" y="4541143"/>
            <a:ext cx="406400" cy="606425"/>
          </a:xfrm>
          <a:prstGeom prst="curvedConnector2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1"/>
          <p:cNvCxnSpPr>
            <a:cxnSpLocks noChangeAspect="1" noChangeShapeType="1"/>
            <a:stCxn id="10" idx="6"/>
            <a:endCxn id="7" idx="3"/>
          </p:cNvCxnSpPr>
          <p:nvPr/>
        </p:nvCxnSpPr>
        <p:spPr bwMode="auto">
          <a:xfrm flipV="1">
            <a:off x="6253163" y="4488756"/>
            <a:ext cx="431800" cy="658812"/>
          </a:xfrm>
          <a:prstGeom prst="curvedConnector2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2"/>
          <p:cNvCxnSpPr>
            <a:cxnSpLocks noChangeAspect="1" noChangeShapeType="1"/>
            <a:stCxn id="9" idx="4"/>
            <a:endCxn id="7" idx="0"/>
          </p:cNvCxnSpPr>
          <p:nvPr/>
        </p:nvCxnSpPr>
        <p:spPr bwMode="auto">
          <a:xfrm>
            <a:off x="6813550" y="3734693"/>
            <a:ext cx="1588" cy="401638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3"/>
          <p:cNvCxnSpPr>
            <a:cxnSpLocks noChangeAspect="1" noChangeShapeType="1"/>
            <a:stCxn id="8" idx="6"/>
            <a:endCxn id="7" idx="2"/>
          </p:cNvCxnSpPr>
          <p:nvPr/>
        </p:nvCxnSpPr>
        <p:spPr bwMode="auto">
          <a:xfrm>
            <a:off x="5643563" y="4339531"/>
            <a:ext cx="96837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15"/>
          <p:cNvSpPr>
            <a:spLocks noChangeAspect="1" noChangeArrowheads="1"/>
          </p:cNvSpPr>
          <p:nvPr/>
        </p:nvSpPr>
        <p:spPr bwMode="auto">
          <a:xfrm>
            <a:off x="7994650" y="4156968"/>
            <a:ext cx="366713" cy="36671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chemeClr val="tx2"/>
                </a:solidFill>
                <a:latin typeface="+mj-lt"/>
              </a:rPr>
              <a:t>D</a:t>
            </a:r>
          </a:p>
        </p:txBody>
      </p:sp>
      <p:cxnSp>
        <p:nvCxnSpPr>
          <p:cNvPr id="17" name="AutoShape 15"/>
          <p:cNvCxnSpPr>
            <a:cxnSpLocks noChangeAspect="1" noChangeShapeType="1"/>
            <a:stCxn id="20" idx="6"/>
            <a:endCxn id="16" idx="4"/>
          </p:cNvCxnSpPr>
          <p:nvPr/>
        </p:nvCxnSpPr>
        <p:spPr bwMode="auto">
          <a:xfrm flipV="1">
            <a:off x="7758113" y="4541143"/>
            <a:ext cx="419100" cy="606425"/>
          </a:xfrm>
          <a:prstGeom prst="curvedConnector2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16"/>
          <p:cNvCxnSpPr>
            <a:cxnSpLocks noChangeAspect="1" noChangeShapeType="1"/>
            <a:stCxn id="16" idx="0"/>
            <a:endCxn id="9" idx="6"/>
          </p:cNvCxnSpPr>
          <p:nvPr/>
        </p:nvCxnSpPr>
        <p:spPr bwMode="auto">
          <a:xfrm rot="5400000" flipH="1">
            <a:off x="7294563" y="3253681"/>
            <a:ext cx="603250" cy="1162050"/>
          </a:xfrm>
          <a:prstGeom prst="curvedConnector2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7"/>
          <p:cNvCxnSpPr>
            <a:cxnSpLocks noChangeAspect="1" noChangeShapeType="1"/>
            <a:stCxn id="7" idx="6"/>
            <a:endCxn id="16" idx="2"/>
          </p:cNvCxnSpPr>
          <p:nvPr/>
        </p:nvCxnSpPr>
        <p:spPr bwMode="auto">
          <a:xfrm>
            <a:off x="7016750" y="4339531"/>
            <a:ext cx="957263" cy="0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>
            <a:spLocks noChangeAspect="1" noChangeArrowheads="1"/>
          </p:cNvSpPr>
          <p:nvPr/>
        </p:nvSpPr>
        <p:spPr bwMode="auto">
          <a:xfrm>
            <a:off x="7383463" y="4965006"/>
            <a:ext cx="366712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latin typeface="+mj-lt"/>
              </a:rPr>
              <a:t>F</a:t>
            </a:r>
          </a:p>
        </p:txBody>
      </p:sp>
      <p:cxnSp>
        <p:nvCxnSpPr>
          <p:cNvPr id="21" name="AutoShape 19"/>
          <p:cNvCxnSpPr>
            <a:cxnSpLocks noChangeAspect="1" noChangeShapeType="1"/>
            <a:stCxn id="7" idx="5"/>
            <a:endCxn id="20" idx="2"/>
          </p:cNvCxnSpPr>
          <p:nvPr/>
        </p:nvCxnSpPr>
        <p:spPr bwMode="auto">
          <a:xfrm rot="16200000" flipH="1">
            <a:off x="6829426" y="4604643"/>
            <a:ext cx="658812" cy="427037"/>
          </a:xfrm>
          <a:prstGeom prst="curvedConnector2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6849092" y="3121918"/>
            <a:ext cx="332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 b="1" dirty="0">
                <a:solidFill>
                  <a:srgbClr val="0070C0"/>
                </a:solidFill>
                <a:latin typeface="+mj-lt"/>
              </a:rPr>
              <a:t>0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239742" y="3949006"/>
            <a:ext cx="332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 b="1" dirty="0">
                <a:solidFill>
                  <a:srgbClr val="0070C0"/>
                </a:solidFill>
                <a:latin typeface="+mj-lt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6880842" y="3949006"/>
            <a:ext cx="332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 b="1" dirty="0">
                <a:solidFill>
                  <a:srgbClr val="0070C0"/>
                </a:solidFill>
                <a:latin typeface="+mj-lt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5146535" y="3893188"/>
            <a:ext cx="332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 b="1" dirty="0">
                <a:solidFill>
                  <a:srgbClr val="0070C0"/>
                </a:solidFill>
                <a:latin typeface="+mj-lt"/>
                <a:sym typeface="Symbol" panose="05050102010706020507" pitchFamily="18" charset="2"/>
              </a:rPr>
              <a:t>7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5723554" y="4672906"/>
            <a:ext cx="332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 b="1" dirty="0">
                <a:solidFill>
                  <a:srgbClr val="0070C0"/>
                </a:solidFill>
                <a:latin typeface="+mj-lt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7547592" y="4672906"/>
            <a:ext cx="332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 b="1" dirty="0">
                <a:solidFill>
                  <a:srgbClr val="0070C0"/>
                </a:solidFill>
                <a:latin typeface="+mj-lt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7697711" y="3364806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latin typeface="+mj-lt"/>
              </a:rPr>
              <a:t>4</a:t>
            </a: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5557761" y="3426718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latin typeface="+mj-lt"/>
              </a:rPr>
              <a:t>8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5938761" y="4036318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latin typeface="+mj-lt"/>
              </a:rPr>
              <a:t>7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7386561" y="4036318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chemeClr val="tx2"/>
                </a:solidFill>
                <a:latin typeface="+mj-lt"/>
              </a:rPr>
              <a:t>1</a:t>
            </a:r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5252961" y="4836418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latin typeface="+mj-lt"/>
              </a:rPr>
              <a:t>2</a:t>
            </a: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7996161" y="4836418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chemeClr val="tx2"/>
                </a:solidFill>
                <a:latin typeface="+mj-lt"/>
              </a:rPr>
              <a:t>5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6472161" y="3731518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chemeClr val="tx2"/>
                </a:solidFill>
                <a:latin typeface="+mj-lt"/>
              </a:rPr>
              <a:t>6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6319761" y="4569718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chemeClr val="tx2"/>
                </a:solidFill>
                <a:latin typeface="+mj-lt"/>
              </a:rPr>
              <a:t>0</a:t>
            </a:r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6987695" y="4569718"/>
            <a:ext cx="394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1800">
                <a:latin typeface="+mj-lt"/>
              </a:rPr>
              <a:t>-8</a:t>
            </a:r>
          </a:p>
        </p:txBody>
      </p:sp>
      <p:sp>
        <p:nvSpPr>
          <p:cNvPr id="37" name="Line 39"/>
          <p:cNvSpPr>
            <a:spLocks noChangeShapeType="1"/>
          </p:cNvSpPr>
          <p:nvPr/>
        </p:nvSpPr>
        <p:spPr bwMode="auto">
          <a:xfrm flipH="1" flipV="1">
            <a:off x="6777038" y="4614168"/>
            <a:ext cx="38100" cy="11604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endParaRPr lang="en-US">
              <a:latin typeface="+mj-lt"/>
            </a:endParaRPr>
          </a:p>
        </p:txBody>
      </p:sp>
      <p:sp>
        <p:nvSpPr>
          <p:cNvPr id="38" name="Text Box 43"/>
          <p:cNvSpPr txBox="1">
            <a:spLocks noChangeArrowheads="1"/>
          </p:cNvSpPr>
          <p:nvPr/>
        </p:nvSpPr>
        <p:spPr bwMode="auto">
          <a:xfrm>
            <a:off x="3201841" y="5021084"/>
            <a:ext cx="16786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j-lt"/>
              </a:rPr>
              <a:t>S: {A, C, E, D}</a:t>
            </a:r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5084763" y="5744923"/>
            <a:ext cx="37211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+mj-lt"/>
              </a:rPr>
              <a:t>C’</a:t>
            </a:r>
            <a:r>
              <a:rPr lang="en-US" altLang="ja-JP" sz="1800" dirty="0">
                <a:latin typeface="+mj-lt"/>
              </a:rPr>
              <a:t>s true distance is 1, but it is already in the set S with </a:t>
            </a:r>
            <a:r>
              <a:rPr lang="en-US" altLang="ja-JP" sz="1800" dirty="0" err="1">
                <a:latin typeface="Consolas" panose="020B0609020204030204" pitchFamily="49" charset="0"/>
              </a:rPr>
              <a:t>dist</a:t>
            </a:r>
            <a:r>
              <a:rPr lang="en-US" altLang="ja-JP" sz="1800" dirty="0">
                <a:latin typeface="Consolas" panose="020B0609020204030204" pitchFamily="49" charset="0"/>
              </a:rPr>
              <a:t>(C)=5!</a:t>
            </a:r>
            <a:endParaRPr lang="en-US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92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61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328498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70C0"/>
                </a:solidFill>
              </a:rPr>
              <a:t>All Pairs Shortest Path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34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design method that can be used when the solution to a problem may be viewed as the result of a sequence of decisions</a:t>
            </a:r>
          </a:p>
          <a:p>
            <a:endParaRPr lang="en-US" dirty="0"/>
          </a:p>
          <a:p>
            <a:r>
              <a:rPr lang="en-US" dirty="0"/>
              <a:t>Example: How to find shortest path from S to 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62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068960"/>
            <a:ext cx="62275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01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– Backward Reasoning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fr-FR" dirty="0"/>
              <a:t>d(S, T) = min{1+d(A, T), 2+d(B, T), 5+d(C, T)} </a:t>
            </a:r>
          </a:p>
          <a:p>
            <a:r>
              <a:rPr lang="en-US" dirty="0"/>
              <a:t>d(A,T) = min{4+d(D,T), 11+d(E,T)} = min{4+18, 11+13} = 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26-SPT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66" y="1357729"/>
            <a:ext cx="4511015" cy="2109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" y="1349291"/>
            <a:ext cx="4605006" cy="2236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10" y="4838627"/>
            <a:ext cx="3656617" cy="15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6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– Backward Reasoning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d(B, T) = min{9+d(D, T), 5+d(E, T), 16+d(F, T)} </a:t>
            </a:r>
          </a:p>
          <a:p>
            <a:pPr marL="0" indent="0">
              <a:buNone/>
            </a:pPr>
            <a:r>
              <a:rPr lang="en-US" dirty="0"/>
              <a:t>               = min{9+18, 5+13, 16+2} = 18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d(C, T) = min{ 2+d(F, T) } = 2+2 = 4</a:t>
            </a:r>
          </a:p>
          <a:p>
            <a:r>
              <a:rPr lang="en-US" dirty="0"/>
              <a:t>d(S, T) = min{1+d(A, T), 2+d(B, T), 5+d(C, T)}</a:t>
            </a:r>
          </a:p>
          <a:p>
            <a:pPr marL="0" indent="0">
              <a:buNone/>
            </a:pPr>
            <a:r>
              <a:rPr lang="en-US" dirty="0"/>
              <a:t>               = min{1+22, 2+18, 5+4} = 9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64</a:t>
            </a:fld>
            <a:endParaRPr lang="en-GB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627818"/>
              </p:ext>
            </p:extLst>
          </p:nvPr>
        </p:nvGraphicFramePr>
        <p:xfrm>
          <a:off x="4861074" y="2060848"/>
          <a:ext cx="3962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48584" imgH="1898904" progId="Visio.Drawing.6">
                  <p:embed/>
                </p:oleObj>
              </mc:Choice>
              <mc:Fallback>
                <p:oleObj r:id="rId2" imgW="3148584" imgH="189890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612" r="3389" b="-2408"/>
                      <a:stretch>
                        <a:fillRect/>
                      </a:stretch>
                    </p:blipFill>
                    <p:spPr bwMode="auto">
                      <a:xfrm>
                        <a:off x="4861074" y="2060848"/>
                        <a:ext cx="3962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44" y="2116315"/>
            <a:ext cx="4605006" cy="223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6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– Forward Reasoning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d(S, A) = 1</a:t>
            </a:r>
          </a:p>
          <a:p>
            <a:r>
              <a:rPr lang="pt-BR" dirty="0"/>
              <a:t>d(S, B) = 2</a:t>
            </a:r>
          </a:p>
          <a:p>
            <a:r>
              <a:rPr lang="pt-BR" dirty="0"/>
              <a:t>d(S, C) = 5</a:t>
            </a:r>
          </a:p>
          <a:p>
            <a:r>
              <a:rPr lang="pt-BR" dirty="0"/>
              <a:t>d(S,D) = min{d(S,A)+d(A,D), d(S,B)+d(B,D)} </a:t>
            </a:r>
          </a:p>
          <a:p>
            <a:pPr marL="457200" lvl="1" indent="0">
              <a:buNone/>
            </a:pPr>
            <a:r>
              <a:rPr lang="pt-BR" sz="2100" dirty="0"/>
              <a:t>         = min{ 1+4, 2+9 } = 5</a:t>
            </a:r>
          </a:p>
          <a:p>
            <a:r>
              <a:rPr lang="pt-BR" dirty="0"/>
              <a:t>d(S,E) = min{d(S,A)+d(A,E), d(S,B)+d(B,E)}</a:t>
            </a:r>
          </a:p>
          <a:p>
            <a:pPr marL="0" indent="0">
              <a:buNone/>
            </a:pPr>
            <a:r>
              <a:rPr lang="pt-BR" dirty="0"/>
              <a:t>              =  min{ 1+11, 2+5 } = 7</a:t>
            </a:r>
          </a:p>
          <a:p>
            <a:r>
              <a:rPr lang="pt-BR" dirty="0"/>
              <a:t>d(S,F) = min{d(S,B)+d(B,F), d(S,C)+d(C,F)}</a:t>
            </a:r>
          </a:p>
          <a:p>
            <a:pPr marL="0" indent="0">
              <a:buNone/>
            </a:pPr>
            <a:r>
              <a:rPr lang="pt-BR" dirty="0"/>
              <a:t>              = min{ 2+16, 5+2 } = 7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619" y="4285232"/>
            <a:ext cx="4807381" cy="233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– Forward Reasoning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d(S,T) = min{d(S, D)+d(D, T), d(S,E) + d(E,T), d(S, F)+d(F, T)}</a:t>
            </a:r>
          </a:p>
          <a:p>
            <a:pPr marL="0" indent="0">
              <a:buNone/>
            </a:pPr>
            <a:r>
              <a:rPr lang="pt-BR" dirty="0"/>
              <a:t>              = min{ 5+18, 7+13, 7+2 } </a:t>
            </a:r>
          </a:p>
          <a:p>
            <a:pPr marL="0" indent="0">
              <a:buNone/>
            </a:pPr>
            <a:r>
              <a:rPr lang="pt-BR" dirty="0"/>
              <a:t>              = 9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970256"/>
            <a:ext cx="5455453" cy="26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66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Pairs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path between every pair of vertices of a graph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Graph may contain negative edges but no negative cycles</a:t>
            </a:r>
          </a:p>
          <a:p>
            <a:endParaRPr lang="en-US" dirty="0"/>
          </a:p>
          <a:p>
            <a:r>
              <a:rPr lang="en-US" dirty="0"/>
              <a:t>Can we use Dijkstra’s algorithm for this purpose? How?</a:t>
            </a:r>
          </a:p>
          <a:p>
            <a:pPr lvl="1"/>
            <a:r>
              <a:rPr lang="en-US" dirty="0"/>
              <a:t>Set each vertex as source and call Dijkstra’s algorithm</a:t>
            </a:r>
          </a:p>
          <a:p>
            <a:endParaRPr lang="en-US" dirty="0"/>
          </a:p>
          <a:p>
            <a:r>
              <a:rPr lang="en-US" dirty="0"/>
              <a:t>We will discuss an algorithm By Floyd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55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Basics and Notation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vertices are numbered as </a:t>
            </a:r>
            <a:r>
              <a:rPr lang="en-US" dirty="0">
                <a:latin typeface="Consolas" panose="020B0609020204030204" pitchFamily="49" charset="0"/>
              </a:rPr>
              <a:t>1,2,3,…,n=|V|</a:t>
            </a:r>
            <a:r>
              <a:rPr lang="en-US" dirty="0"/>
              <a:t> for simplicity</a:t>
            </a:r>
          </a:p>
          <a:p>
            <a:pPr lvl="3"/>
            <a:endParaRPr lang="en-US" dirty="0"/>
          </a:p>
          <a:p>
            <a:r>
              <a:rPr lang="en-US" dirty="0"/>
              <a:t>Uses </a:t>
            </a:r>
            <a:r>
              <a:rPr lang="en-US" dirty="0" err="1">
                <a:latin typeface="Consolas" panose="020B0609020204030204" pitchFamily="49" charset="0"/>
              </a:rPr>
              <a:t>n×n</a:t>
            </a:r>
            <a:r>
              <a:rPr lang="en-US" dirty="0"/>
              <a:t> matrix </a:t>
            </a:r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dirty="0"/>
              <a:t> (</a:t>
            </a:r>
            <a:r>
              <a:rPr lang="en-US" dirty="0">
                <a:latin typeface="Consolas" panose="020B0609020204030204" pitchFamily="49" charset="0"/>
              </a:rPr>
              <a:t>n</a:t>
            </a:r>
            <a:r>
              <a:rPr lang="en-US" dirty="0"/>
              <a:t> is the number of vertices in the graph </a:t>
            </a:r>
            <a:r>
              <a:rPr lang="en-US" dirty="0">
                <a:latin typeface="Consolas" panose="020B0609020204030204" pitchFamily="49" charset="0"/>
              </a:rPr>
              <a:t>G</a:t>
            </a:r>
            <a:r>
              <a:rPr lang="en-US" dirty="0"/>
              <a:t>)</a:t>
            </a:r>
          </a:p>
          <a:p>
            <a:pPr lvl="3"/>
            <a:endParaRPr lang="en-US" dirty="0"/>
          </a:p>
          <a:p>
            <a:r>
              <a:rPr lang="en-US" dirty="0"/>
              <a:t>Shortest paths are computed in matrix </a:t>
            </a:r>
            <a:r>
              <a:rPr lang="en-US" dirty="0">
                <a:latin typeface="Consolas" panose="020B0609020204030204" pitchFamily="49" charset="0"/>
              </a:rPr>
              <a:t>D</a:t>
            </a:r>
          </a:p>
          <a:p>
            <a:pPr lvl="3"/>
            <a:endParaRPr lang="en-US" dirty="0"/>
          </a:p>
          <a:p>
            <a:r>
              <a:rPr lang="en-US" dirty="0"/>
              <a:t>We make n=|V| iterations over matrix D</a:t>
            </a:r>
          </a:p>
          <a:p>
            <a:pPr lvl="3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</a:t>
            </a:r>
            <a:r>
              <a:rPr lang="en-US" baseline="30000" dirty="0" err="1">
                <a:latin typeface="Consolas" panose="020B0609020204030204" pitchFamily="49" charset="0"/>
              </a:rPr>
              <a:t>k</a:t>
            </a:r>
            <a:r>
              <a:rPr lang="en-US" dirty="0"/>
              <a:t> denotes the value of the matrix after k</a:t>
            </a:r>
            <a:r>
              <a:rPr lang="en-US" baseline="30000" dirty="0"/>
              <a:t>th</a:t>
            </a:r>
            <a:r>
              <a:rPr lang="en-US" dirty="0"/>
              <a:t> iterations </a:t>
            </a:r>
          </a:p>
          <a:p>
            <a:pPr lvl="3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</a:t>
            </a:r>
            <a:r>
              <a:rPr lang="en-US" baseline="30000" dirty="0" err="1"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 </a:t>
            </a:r>
            <a:r>
              <a:rPr lang="en-US" dirty="0"/>
              <a:t>indicates minimum weight path between vertices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j</a:t>
            </a:r>
            <a:r>
              <a:rPr lang="en-US" dirty="0"/>
              <a:t>	 </a:t>
            </a:r>
          </a:p>
          <a:p>
            <a:pPr lvl="4"/>
            <a:endParaRPr lang="en-US" dirty="0"/>
          </a:p>
          <a:p>
            <a:pPr lvl="2"/>
            <a:r>
              <a:rPr lang="en-US" dirty="0"/>
              <a:t>That does not pass through a vertex numbered higher than </a:t>
            </a:r>
            <a:r>
              <a:rPr lang="en-US" dirty="0">
                <a:latin typeface="Consolas" panose="020B0609020204030204" pitchFamily="49" charset="0"/>
              </a:rPr>
              <a:t>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694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baseline="30000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+mj-lt"/>
              </a:rPr>
              <a:t>considers only edges that connect vertices directly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baseline="30000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 = 0 </a:t>
            </a:r>
            <a:r>
              <a:rPr lang="en-US" dirty="0"/>
              <a:t>	      </a:t>
            </a: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==j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baseline="30000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 = w(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)   if there is an edge from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to j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baseline="30000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 = ∞	    Otherwise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In C++, we would define a two-dimensional array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D[</a:t>
            </a:r>
            <a:r>
              <a:rPr lang="en-US" dirty="0" err="1">
                <a:latin typeface="Consolas" panose="020B0609020204030204" pitchFamily="49" charset="0"/>
              </a:rPr>
              <a:t>num_vertices</a:t>
            </a:r>
            <a:r>
              <a:rPr lang="en-US" dirty="0">
                <a:latin typeface="Consolas" panose="020B0609020204030204" pitchFamily="49" charset="0"/>
              </a:rPr>
              <a:t>][</a:t>
            </a:r>
            <a:r>
              <a:rPr lang="en-US" dirty="0" err="1">
                <a:latin typeface="Consolas" panose="020B0609020204030204" pitchFamily="49" charset="0"/>
              </a:rPr>
              <a:t>num_vertices</a:t>
            </a:r>
            <a:r>
              <a:rPr lang="en-US" dirty="0">
                <a:latin typeface="Consolas" panose="020B0609020204030204" pitchFamily="49" charset="0"/>
              </a:rPr>
              <a:t>];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69</a:t>
            </a:fld>
            <a:endParaRPr lang="en-GB"/>
          </a:p>
        </p:txBody>
      </p:sp>
      <p:grpSp>
        <p:nvGrpSpPr>
          <p:cNvPr id="6" name="Group 1"/>
          <p:cNvGrpSpPr>
            <a:grpSpLocks/>
          </p:cNvGrpSpPr>
          <p:nvPr/>
        </p:nvGrpSpPr>
        <p:grpSpPr bwMode="auto">
          <a:xfrm>
            <a:off x="1187624" y="3933056"/>
            <a:ext cx="2606675" cy="2209800"/>
            <a:chOff x="746125" y="2209800"/>
            <a:chExt cx="2606675" cy="2209800"/>
          </a:xfrm>
        </p:grpSpPr>
        <p:sp>
          <p:nvSpPr>
            <p:cNvPr id="7" name="Oval 39"/>
            <p:cNvSpPr>
              <a:spLocks noChangeArrowheads="1"/>
            </p:cNvSpPr>
            <p:nvPr/>
          </p:nvSpPr>
          <p:spPr bwMode="auto">
            <a:xfrm>
              <a:off x="1143000" y="2209800"/>
              <a:ext cx="6858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auto">
            <a:xfrm>
              <a:off x="990600" y="3810000"/>
              <a:ext cx="6858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9" name="Oval 41"/>
            <p:cNvSpPr>
              <a:spLocks noChangeArrowheads="1"/>
            </p:cNvSpPr>
            <p:nvPr/>
          </p:nvSpPr>
          <p:spPr bwMode="auto">
            <a:xfrm>
              <a:off x="2667000" y="2971800"/>
              <a:ext cx="6858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+mj-lt"/>
                </a:rPr>
                <a:t>3</a:t>
              </a:r>
            </a:p>
          </p:txBody>
        </p:sp>
        <p:cxnSp>
          <p:nvCxnSpPr>
            <p:cNvPr id="10" name="AutoShape 42"/>
            <p:cNvCxnSpPr>
              <a:cxnSpLocks noChangeShapeType="1"/>
              <a:stCxn id="7" idx="7"/>
              <a:endCxn id="9" idx="1"/>
            </p:cNvCxnSpPr>
            <p:nvPr/>
          </p:nvCxnSpPr>
          <p:spPr bwMode="auto">
            <a:xfrm>
              <a:off x="1728788" y="2284413"/>
              <a:ext cx="1038225" cy="762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43"/>
            <p:cNvCxnSpPr>
              <a:cxnSpLocks noChangeShapeType="1"/>
              <a:stCxn id="9" idx="3"/>
              <a:endCxn id="8" idx="5"/>
            </p:cNvCxnSpPr>
            <p:nvPr/>
          </p:nvCxnSpPr>
          <p:spPr bwMode="auto">
            <a:xfrm flipH="1">
              <a:off x="1576388" y="3506788"/>
              <a:ext cx="1190625" cy="8382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44"/>
            <p:cNvCxnSpPr>
              <a:cxnSpLocks noChangeShapeType="1"/>
              <a:stCxn id="8" idx="2"/>
              <a:endCxn id="7" idx="2"/>
            </p:cNvCxnSpPr>
            <p:nvPr/>
          </p:nvCxnSpPr>
          <p:spPr bwMode="auto">
            <a:xfrm rot="10800000" flipH="1">
              <a:off x="976313" y="2514600"/>
              <a:ext cx="152400" cy="1600200"/>
            </a:xfrm>
            <a:prstGeom prst="curvedConnector3">
              <a:avLst>
                <a:gd name="adj1" fmla="val -140625"/>
              </a:avLst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45"/>
            <p:cNvCxnSpPr>
              <a:cxnSpLocks noChangeShapeType="1"/>
              <a:stCxn id="8" idx="6"/>
              <a:endCxn id="7" idx="6"/>
            </p:cNvCxnSpPr>
            <p:nvPr/>
          </p:nvCxnSpPr>
          <p:spPr bwMode="auto">
            <a:xfrm flipV="1">
              <a:off x="1690688" y="2514600"/>
              <a:ext cx="152400" cy="1600200"/>
            </a:xfrm>
            <a:prstGeom prst="curvedConnector3">
              <a:avLst>
                <a:gd name="adj1" fmla="val 240625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 Box 46"/>
            <p:cNvSpPr txBox="1">
              <a:spLocks noChangeArrowheads="1"/>
            </p:cNvSpPr>
            <p:nvPr/>
          </p:nvSpPr>
          <p:spPr bwMode="auto">
            <a:xfrm>
              <a:off x="2117725" y="2286000"/>
              <a:ext cx="35298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5</a:t>
              </a:r>
            </a:p>
          </p:txBody>
        </p:sp>
        <p:sp>
          <p:nvSpPr>
            <p:cNvPr id="15" name="Text Box 47"/>
            <p:cNvSpPr txBox="1">
              <a:spLocks noChangeArrowheads="1"/>
            </p:cNvSpPr>
            <p:nvPr/>
          </p:nvSpPr>
          <p:spPr bwMode="auto">
            <a:xfrm>
              <a:off x="2209800" y="3733800"/>
              <a:ext cx="4651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-3</a:t>
              </a:r>
            </a:p>
          </p:txBody>
        </p:sp>
        <p:sp>
          <p:nvSpPr>
            <p:cNvPr id="16" name="Text Box 48"/>
            <p:cNvSpPr txBox="1">
              <a:spLocks noChangeArrowheads="1"/>
            </p:cNvSpPr>
            <p:nvPr/>
          </p:nvSpPr>
          <p:spPr bwMode="auto">
            <a:xfrm>
              <a:off x="1736725" y="3013075"/>
              <a:ext cx="35298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17" name="Text Box 49"/>
            <p:cNvSpPr txBox="1">
              <a:spLocks noChangeArrowheads="1"/>
            </p:cNvSpPr>
            <p:nvPr/>
          </p:nvSpPr>
          <p:spPr bwMode="auto">
            <a:xfrm>
              <a:off x="746125" y="2936875"/>
              <a:ext cx="35298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j-lt"/>
                </a:rPr>
                <a:t>4</a:t>
              </a:r>
            </a:p>
          </p:txBody>
        </p:sp>
      </p:grp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4498554" y="4790826"/>
            <a:ext cx="14879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W = D</a:t>
            </a:r>
            <a:r>
              <a:rPr lang="en-US" altLang="en-US" baseline="30000" dirty="0">
                <a:latin typeface="+mj-lt"/>
              </a:rPr>
              <a:t>0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5879306" y="3933056"/>
            <a:ext cx="2667000" cy="1757363"/>
            <a:chOff x="3168" y="816"/>
            <a:chExt cx="1680" cy="1107"/>
          </a:xfrm>
        </p:grpSpPr>
        <p:grpSp>
          <p:nvGrpSpPr>
            <p:cNvPr id="20" name="Group 5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7" name="Rectangle 6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4</a:t>
                </a:r>
              </a:p>
            </p:txBody>
          </p: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30" name="Rectangle 9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32" name="Rectangle 11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latin typeface="+mj-lt"/>
                    <a:sym typeface="Symbol" panose="05050102010706020507" pitchFamily="18" charset="2"/>
                  </a:rPr>
                  <a:t></a:t>
                </a:r>
                <a:endParaRPr lang="en-US" altLang="en-US" dirty="0">
                  <a:latin typeface="+mj-lt"/>
                </a:endParaRPr>
              </a:p>
            </p:txBody>
          </p:sp>
          <p:sp>
            <p:nvSpPr>
              <p:cNvPr id="33" name="Rectangle 12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</a:t>
                </a:r>
              </a:p>
            </p:txBody>
          </p:sp>
          <p:sp>
            <p:nvSpPr>
              <p:cNvPr id="34" name="Rectangle 13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35" name="Rectangle 14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23" name="Text Box 17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26" name="Text Box 20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24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Traffic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route between to points on a map</a:t>
            </a:r>
          </a:p>
          <a:p>
            <a:pPr lvl="1"/>
            <a:r>
              <a:rPr lang="en-US" dirty="0"/>
              <a:t>Shortest path, however, need not refer to distance...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23-SPT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6" name="Picture 6" descr="x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16832"/>
            <a:ext cx="6449045" cy="483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857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pair of vertices, we will define </a:t>
            </a:r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baseline="30000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 </a:t>
            </a:r>
            <a:r>
              <a:rPr lang="en-US" dirty="0"/>
              <a:t>by calculating 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baseline="30000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 = min (D</a:t>
            </a:r>
            <a:r>
              <a:rPr lang="en-US" baseline="30000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], D</a:t>
            </a:r>
            <a:r>
              <a:rPr lang="en-US" baseline="30000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[i,1] + D</a:t>
            </a:r>
            <a:r>
              <a:rPr lang="en-US" baseline="30000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[1,j])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70505" y="2348880"/>
            <a:ext cx="7402989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= 0;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j = 0; j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++j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][j] =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std::min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(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][j],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][0] + D[0][j] );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4" descr="C:\Users\dwharder\Desktop\k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959880"/>
            <a:ext cx="3007756" cy="2888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0933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 – Example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71</a:t>
            </a:fld>
            <a:endParaRPr lang="en-GB"/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6491009" y="1151917"/>
            <a:ext cx="1925638" cy="1600200"/>
            <a:chOff x="188" y="240"/>
            <a:chExt cx="1213" cy="1008"/>
          </a:xfrm>
        </p:grpSpPr>
        <p:grpSp>
          <p:nvGrpSpPr>
            <p:cNvPr id="7" name="Group 39"/>
            <p:cNvGrpSpPr>
              <a:grpSpLocks/>
            </p:cNvGrpSpPr>
            <p:nvPr/>
          </p:nvGrpSpPr>
          <p:grpSpPr bwMode="auto">
            <a:xfrm>
              <a:off x="288" y="240"/>
              <a:ext cx="1113" cy="1008"/>
              <a:chOff x="288" y="240"/>
              <a:chExt cx="1113" cy="1008"/>
            </a:xfrm>
          </p:grpSpPr>
          <p:sp>
            <p:nvSpPr>
              <p:cNvPr id="12" name="Oval 40"/>
              <p:cNvSpPr>
                <a:spLocks noChangeArrowheads="1"/>
              </p:cNvSpPr>
              <p:nvPr/>
            </p:nvSpPr>
            <p:spPr bwMode="auto">
              <a:xfrm>
                <a:off x="366" y="24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1</a:t>
                </a:r>
              </a:p>
            </p:txBody>
          </p:sp>
          <p:sp>
            <p:nvSpPr>
              <p:cNvPr id="13" name="Oval 41"/>
              <p:cNvSpPr>
                <a:spLocks noChangeArrowheads="1"/>
              </p:cNvSpPr>
              <p:nvPr/>
            </p:nvSpPr>
            <p:spPr bwMode="auto">
              <a:xfrm>
                <a:off x="295" y="97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14" name="Oval 42"/>
              <p:cNvSpPr>
                <a:spLocks noChangeArrowheads="1"/>
              </p:cNvSpPr>
              <p:nvPr/>
            </p:nvSpPr>
            <p:spPr bwMode="auto">
              <a:xfrm>
                <a:off x="1080" y="588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3</a:t>
                </a:r>
              </a:p>
            </p:txBody>
          </p:sp>
          <p:cxnSp>
            <p:nvCxnSpPr>
              <p:cNvPr id="15" name="AutoShape 43"/>
              <p:cNvCxnSpPr>
                <a:cxnSpLocks noChangeShapeType="1"/>
                <a:stCxn id="12" idx="7"/>
                <a:endCxn id="14" idx="1"/>
              </p:cNvCxnSpPr>
              <p:nvPr/>
            </p:nvCxnSpPr>
            <p:spPr bwMode="auto">
              <a:xfrm>
                <a:off x="640" y="274"/>
                <a:ext cx="487" cy="34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AutoShape 44"/>
              <p:cNvCxnSpPr>
                <a:cxnSpLocks noChangeShapeType="1"/>
                <a:stCxn id="14" idx="3"/>
                <a:endCxn id="13" idx="5"/>
              </p:cNvCxnSpPr>
              <p:nvPr/>
            </p:nvCxnSpPr>
            <p:spPr bwMode="auto">
              <a:xfrm flipH="1">
                <a:off x="569" y="832"/>
                <a:ext cx="558" cy="38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AutoShape 45"/>
              <p:cNvCxnSpPr>
                <a:cxnSpLocks noChangeShapeType="1"/>
                <a:stCxn id="13" idx="2"/>
                <a:endCxn id="12" idx="2"/>
              </p:cNvCxnSpPr>
              <p:nvPr/>
            </p:nvCxnSpPr>
            <p:spPr bwMode="auto">
              <a:xfrm rot="10800000" flipH="1">
                <a:off x="288" y="379"/>
                <a:ext cx="71" cy="730"/>
              </a:xfrm>
              <a:prstGeom prst="curvedConnector3">
                <a:avLst>
                  <a:gd name="adj1" fmla="val -1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AutoShape 46"/>
              <p:cNvCxnSpPr>
                <a:cxnSpLocks noChangeShapeType="1"/>
                <a:stCxn id="13" idx="6"/>
                <a:endCxn id="12" idx="6"/>
              </p:cNvCxnSpPr>
              <p:nvPr/>
            </p:nvCxnSpPr>
            <p:spPr bwMode="auto">
              <a:xfrm flipV="1">
                <a:off x="623" y="379"/>
                <a:ext cx="71" cy="730"/>
              </a:xfrm>
              <a:prstGeom prst="curvedConnector3">
                <a:avLst>
                  <a:gd name="adj1" fmla="val 2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" name="Text Box 47"/>
            <p:cNvSpPr txBox="1">
              <a:spLocks noChangeArrowheads="1"/>
            </p:cNvSpPr>
            <p:nvPr/>
          </p:nvSpPr>
          <p:spPr bwMode="auto">
            <a:xfrm>
              <a:off x="864" y="288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5</a:t>
              </a:r>
              <a:endParaRPr lang="en-US" altLang="en-US">
                <a:latin typeface="+mj-lt"/>
              </a:endParaRPr>
            </a:p>
          </p:txBody>
        </p:sp>
        <p:sp>
          <p:nvSpPr>
            <p:cNvPr id="9" name="Text Box 48"/>
            <p:cNvSpPr txBox="1">
              <a:spLocks noChangeArrowheads="1"/>
            </p:cNvSpPr>
            <p:nvPr/>
          </p:nvSpPr>
          <p:spPr bwMode="auto">
            <a:xfrm>
              <a:off x="816" y="902"/>
              <a:ext cx="2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-3</a:t>
              </a:r>
            </a:p>
          </p:txBody>
        </p:sp>
        <p:sp>
          <p:nvSpPr>
            <p:cNvPr id="10" name="Text Box 49"/>
            <p:cNvSpPr txBox="1">
              <a:spLocks noChangeArrowheads="1"/>
            </p:cNvSpPr>
            <p:nvPr/>
          </p:nvSpPr>
          <p:spPr bwMode="auto">
            <a:xfrm>
              <a:off x="764" y="672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+mj-lt"/>
                </a:rPr>
                <a:t>2</a:t>
              </a:r>
            </a:p>
          </p:txBody>
        </p:sp>
        <p:sp>
          <p:nvSpPr>
            <p:cNvPr id="11" name="Text Box 50"/>
            <p:cNvSpPr txBox="1">
              <a:spLocks noChangeArrowheads="1"/>
            </p:cNvSpPr>
            <p:nvPr/>
          </p:nvSpPr>
          <p:spPr bwMode="auto">
            <a:xfrm>
              <a:off x="188" y="624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4</a:t>
              </a:r>
            </a:p>
          </p:txBody>
        </p:sp>
      </p:grpSp>
      <p:grpSp>
        <p:nvGrpSpPr>
          <p:cNvPr id="19" name="Group 53"/>
          <p:cNvGrpSpPr>
            <a:grpSpLocks/>
          </p:cNvGrpSpPr>
          <p:nvPr/>
        </p:nvGrpSpPr>
        <p:grpSpPr bwMode="auto">
          <a:xfrm>
            <a:off x="899592" y="1036777"/>
            <a:ext cx="2667000" cy="1757363"/>
            <a:chOff x="3168" y="816"/>
            <a:chExt cx="1680" cy="1107"/>
          </a:xfrm>
        </p:grpSpPr>
        <p:grpSp>
          <p:nvGrpSpPr>
            <p:cNvPr id="20" name="Group 54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7" name="Rectangle 55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4</a:t>
                </a:r>
              </a:p>
            </p:txBody>
          </p:sp>
          <p:sp>
            <p:nvSpPr>
              <p:cNvPr id="28" name="Rectangle 56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29" name="Rectangle 57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30" name="Rectangle 58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31" name="Rectangle 59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32" name="Rectangle 60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</a:t>
                </a:r>
                <a:endParaRPr lang="en-US" altLang="en-US">
                  <a:latin typeface="+mj-lt"/>
                </a:endParaRPr>
              </a:p>
            </p:txBody>
          </p:sp>
          <p:sp>
            <p:nvSpPr>
              <p:cNvPr id="33" name="Rectangle 61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</a:t>
                </a:r>
              </a:p>
            </p:txBody>
          </p:sp>
          <p:sp>
            <p:nvSpPr>
              <p:cNvPr id="34" name="Rectangle 62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35" name="Rectangle 63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21" name="Text Box 64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22" name="Text Box 65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23" name="Text Box 66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24" name="Text Box 67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25" name="Text Box 68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26" name="Text Box 69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sp>
        <p:nvSpPr>
          <p:cNvPr id="36" name="Text Box 70"/>
          <p:cNvSpPr txBox="1">
            <a:spLocks noChangeArrowheads="1"/>
          </p:cNvSpPr>
          <p:nvPr/>
        </p:nvSpPr>
        <p:spPr bwMode="auto">
          <a:xfrm>
            <a:off x="150607" y="1871607"/>
            <a:ext cx="7938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  <a:r>
              <a:rPr lang="en-US" altLang="en-US" baseline="30000" dirty="0">
                <a:latin typeface="+mj-lt"/>
              </a:rPr>
              <a:t>0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grpSp>
        <p:nvGrpSpPr>
          <p:cNvPr id="37" name="Group 3"/>
          <p:cNvGrpSpPr>
            <a:grpSpLocks/>
          </p:cNvGrpSpPr>
          <p:nvPr/>
        </p:nvGrpSpPr>
        <p:grpSpPr bwMode="auto">
          <a:xfrm>
            <a:off x="899592" y="3268446"/>
            <a:ext cx="2667000" cy="1757363"/>
            <a:chOff x="3168" y="816"/>
            <a:chExt cx="1680" cy="1107"/>
          </a:xfrm>
        </p:grpSpPr>
        <p:grpSp>
          <p:nvGrpSpPr>
            <p:cNvPr id="38" name="Group 4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45" name="Rectangle 5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4</a:t>
                </a:r>
              </a:p>
            </p:txBody>
          </p:sp>
          <p:sp>
            <p:nvSpPr>
              <p:cNvPr id="46" name="Rectangle 6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latin typeface="+mj-lt"/>
                  </a:rPr>
                  <a:t>0</a:t>
                </a:r>
              </a:p>
            </p:txBody>
          </p: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49" name="Rectangle 9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50" name="Rectangle 10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solidFill>
                      <a:srgbClr val="0070C0"/>
                    </a:solidFill>
                    <a:latin typeface="+mj-lt"/>
                    <a:sym typeface="Symbol" panose="05050102010706020507" pitchFamily="18" charset="2"/>
                  </a:rPr>
                  <a:t>7</a:t>
                </a:r>
                <a:endParaRPr lang="en-US" altLang="en-US" dirty="0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51" name="Rectangle 11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</a:t>
                </a:r>
              </a:p>
            </p:txBody>
          </p:sp>
          <p:sp>
            <p:nvSpPr>
              <p:cNvPr id="52" name="Rectangle 12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53" name="Rectangle 13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40" name="Text Box 15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42" name="Text Box 17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28162" y="4068686"/>
            <a:ext cx="889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 D</a:t>
            </a:r>
            <a:r>
              <a:rPr lang="en-US" altLang="en-US" baseline="30000" dirty="0">
                <a:latin typeface="+mj-lt"/>
              </a:rPr>
              <a:t>1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sp>
        <p:nvSpPr>
          <p:cNvPr id="55" name="Rectangle 52"/>
          <p:cNvSpPr txBox="1">
            <a:spLocks noChangeArrowheads="1"/>
          </p:cNvSpPr>
          <p:nvPr/>
        </p:nvSpPr>
        <p:spPr>
          <a:xfrm>
            <a:off x="4043545" y="3650590"/>
            <a:ext cx="4894927" cy="251471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</a:rPr>
              <a:t>D</a:t>
            </a:r>
            <a:r>
              <a:rPr lang="en-US" altLang="en-US" sz="2000" kern="0" baseline="30000" dirty="0">
                <a:latin typeface="+mj-lt"/>
              </a:rPr>
              <a:t>1</a:t>
            </a:r>
            <a:r>
              <a:rPr lang="en-US" altLang="en-US" sz="2000" kern="0" dirty="0">
                <a:latin typeface="+mj-lt"/>
              </a:rPr>
              <a:t>[2,3] = min( 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[2,3], 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[2,1]+D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[1,3]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</a:rPr>
              <a:t>		= min (</a:t>
            </a:r>
            <a:r>
              <a:rPr lang="en-US" altLang="en-US" sz="2000" kern="0" dirty="0">
                <a:latin typeface="+mj-lt"/>
                <a:sym typeface="Symbol" panose="05050102010706020507" pitchFamily="18" charset="2"/>
              </a:rPr>
              <a:t>, 7)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  <a:sym typeface="Symbol" panose="05050102010706020507" pitchFamily="18" charset="2"/>
              </a:rPr>
              <a:t>		= 7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kern="0" dirty="0">
              <a:latin typeface="+mj-lt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</a:rPr>
              <a:t>D</a:t>
            </a:r>
            <a:r>
              <a:rPr lang="en-US" altLang="en-US" sz="2000" kern="0" baseline="30000" dirty="0">
                <a:latin typeface="+mj-lt"/>
              </a:rPr>
              <a:t>1</a:t>
            </a:r>
            <a:r>
              <a:rPr lang="en-US" altLang="en-US" sz="2000" kern="0" dirty="0">
                <a:latin typeface="+mj-lt"/>
              </a:rPr>
              <a:t>[3,2] = min( 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[3,2], 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[3,1]+D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[1,2]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</a:rPr>
              <a:t>		= min (-3,</a:t>
            </a:r>
            <a:r>
              <a:rPr lang="en-US" altLang="en-US" sz="2000" kern="0" dirty="0">
                <a:latin typeface="+mj-lt"/>
                <a:sym typeface="Symbol" panose="05050102010706020507" pitchFamily="18" charset="2"/>
              </a:rPr>
              <a:t>)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  <a:sym typeface="Symbol" panose="05050102010706020507" pitchFamily="18" charset="2"/>
              </a:rPr>
              <a:t>		= -3</a:t>
            </a:r>
          </a:p>
        </p:txBody>
      </p:sp>
      <p:sp>
        <p:nvSpPr>
          <p:cNvPr id="3" name="Rectangle 2"/>
          <p:cNvSpPr/>
          <p:nvPr/>
        </p:nvSpPr>
        <p:spPr>
          <a:xfrm>
            <a:off x="4654653" y="2971192"/>
            <a:ext cx="3672709" cy="369332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en-US" dirty="0"/>
              <a:t>Vertex 1 can be intermediate node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9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vertex 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en-US" dirty="0"/>
              <a:t> as intermediate we have found the shortest paths from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j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j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only possible shorter path including vertex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dirty="0"/>
              <a:t> would be the path from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dirty="0"/>
              <a:t> continuing from there to </a:t>
            </a:r>
            <a:r>
              <a:rPr lang="en-US" dirty="0">
                <a:latin typeface="Consolas" panose="020B0609020204030204" pitchFamily="49" charset="0"/>
              </a:rPr>
              <a:t>j</a:t>
            </a:r>
          </a:p>
          <a:p>
            <a:endParaRPr lang="en-US" dirty="0"/>
          </a:p>
          <a:p>
            <a:r>
              <a:rPr lang="en-US" dirty="0"/>
              <a:t>Thus, calculate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baseline="30000" dirty="0"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 = min (D</a:t>
            </a:r>
            <a:r>
              <a:rPr lang="en-US" baseline="30000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], D</a:t>
            </a:r>
            <a:r>
              <a:rPr lang="en-US" baseline="30000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[i,2] + D</a:t>
            </a:r>
            <a:r>
              <a:rPr lang="en-US" baseline="30000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[2,j])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044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Iteration – Example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73</a:t>
            </a:fld>
            <a:endParaRPr lang="en-GB"/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6491009" y="1151917"/>
            <a:ext cx="1925638" cy="1600200"/>
            <a:chOff x="188" y="240"/>
            <a:chExt cx="1213" cy="1008"/>
          </a:xfrm>
        </p:grpSpPr>
        <p:grpSp>
          <p:nvGrpSpPr>
            <p:cNvPr id="7" name="Group 39"/>
            <p:cNvGrpSpPr>
              <a:grpSpLocks/>
            </p:cNvGrpSpPr>
            <p:nvPr/>
          </p:nvGrpSpPr>
          <p:grpSpPr bwMode="auto">
            <a:xfrm>
              <a:off x="288" y="240"/>
              <a:ext cx="1113" cy="1008"/>
              <a:chOff x="288" y="240"/>
              <a:chExt cx="1113" cy="1008"/>
            </a:xfrm>
          </p:grpSpPr>
          <p:sp>
            <p:nvSpPr>
              <p:cNvPr id="12" name="Oval 40"/>
              <p:cNvSpPr>
                <a:spLocks noChangeArrowheads="1"/>
              </p:cNvSpPr>
              <p:nvPr/>
            </p:nvSpPr>
            <p:spPr bwMode="auto">
              <a:xfrm>
                <a:off x="366" y="24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1</a:t>
                </a:r>
              </a:p>
            </p:txBody>
          </p:sp>
          <p:sp>
            <p:nvSpPr>
              <p:cNvPr id="13" name="Oval 41"/>
              <p:cNvSpPr>
                <a:spLocks noChangeArrowheads="1"/>
              </p:cNvSpPr>
              <p:nvPr/>
            </p:nvSpPr>
            <p:spPr bwMode="auto">
              <a:xfrm>
                <a:off x="295" y="97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14" name="Oval 42"/>
              <p:cNvSpPr>
                <a:spLocks noChangeArrowheads="1"/>
              </p:cNvSpPr>
              <p:nvPr/>
            </p:nvSpPr>
            <p:spPr bwMode="auto">
              <a:xfrm>
                <a:off x="1080" y="588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3</a:t>
                </a:r>
              </a:p>
            </p:txBody>
          </p:sp>
          <p:cxnSp>
            <p:nvCxnSpPr>
              <p:cNvPr id="15" name="AutoShape 43"/>
              <p:cNvCxnSpPr>
                <a:cxnSpLocks noChangeShapeType="1"/>
                <a:stCxn id="12" idx="7"/>
                <a:endCxn id="14" idx="1"/>
              </p:cNvCxnSpPr>
              <p:nvPr/>
            </p:nvCxnSpPr>
            <p:spPr bwMode="auto">
              <a:xfrm>
                <a:off x="640" y="274"/>
                <a:ext cx="487" cy="34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AutoShape 44"/>
              <p:cNvCxnSpPr>
                <a:cxnSpLocks noChangeShapeType="1"/>
                <a:stCxn id="14" idx="3"/>
                <a:endCxn id="13" idx="5"/>
              </p:cNvCxnSpPr>
              <p:nvPr/>
            </p:nvCxnSpPr>
            <p:spPr bwMode="auto">
              <a:xfrm flipH="1">
                <a:off x="569" y="832"/>
                <a:ext cx="558" cy="38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AutoShape 45"/>
              <p:cNvCxnSpPr>
                <a:cxnSpLocks noChangeShapeType="1"/>
                <a:stCxn id="13" idx="2"/>
                <a:endCxn id="12" idx="2"/>
              </p:cNvCxnSpPr>
              <p:nvPr/>
            </p:nvCxnSpPr>
            <p:spPr bwMode="auto">
              <a:xfrm rot="10800000" flipH="1">
                <a:off x="288" y="379"/>
                <a:ext cx="71" cy="730"/>
              </a:xfrm>
              <a:prstGeom prst="curvedConnector3">
                <a:avLst>
                  <a:gd name="adj1" fmla="val -1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AutoShape 46"/>
              <p:cNvCxnSpPr>
                <a:cxnSpLocks noChangeShapeType="1"/>
                <a:stCxn id="13" idx="6"/>
                <a:endCxn id="12" idx="6"/>
              </p:cNvCxnSpPr>
              <p:nvPr/>
            </p:nvCxnSpPr>
            <p:spPr bwMode="auto">
              <a:xfrm flipV="1">
                <a:off x="623" y="379"/>
                <a:ext cx="71" cy="730"/>
              </a:xfrm>
              <a:prstGeom prst="curvedConnector3">
                <a:avLst>
                  <a:gd name="adj1" fmla="val 2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" name="Text Box 47"/>
            <p:cNvSpPr txBox="1">
              <a:spLocks noChangeArrowheads="1"/>
            </p:cNvSpPr>
            <p:nvPr/>
          </p:nvSpPr>
          <p:spPr bwMode="auto">
            <a:xfrm>
              <a:off x="864" y="288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5</a:t>
              </a:r>
              <a:endParaRPr lang="en-US" altLang="en-US">
                <a:latin typeface="+mj-lt"/>
              </a:endParaRPr>
            </a:p>
          </p:txBody>
        </p:sp>
        <p:sp>
          <p:nvSpPr>
            <p:cNvPr id="9" name="Text Box 48"/>
            <p:cNvSpPr txBox="1">
              <a:spLocks noChangeArrowheads="1"/>
            </p:cNvSpPr>
            <p:nvPr/>
          </p:nvSpPr>
          <p:spPr bwMode="auto">
            <a:xfrm>
              <a:off x="816" y="902"/>
              <a:ext cx="2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-3</a:t>
              </a:r>
            </a:p>
          </p:txBody>
        </p:sp>
        <p:sp>
          <p:nvSpPr>
            <p:cNvPr id="10" name="Text Box 49"/>
            <p:cNvSpPr txBox="1">
              <a:spLocks noChangeArrowheads="1"/>
            </p:cNvSpPr>
            <p:nvPr/>
          </p:nvSpPr>
          <p:spPr bwMode="auto">
            <a:xfrm>
              <a:off x="764" y="672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+mj-lt"/>
                </a:rPr>
                <a:t>2</a:t>
              </a:r>
            </a:p>
          </p:txBody>
        </p:sp>
        <p:sp>
          <p:nvSpPr>
            <p:cNvPr id="11" name="Text Box 50"/>
            <p:cNvSpPr txBox="1">
              <a:spLocks noChangeArrowheads="1"/>
            </p:cNvSpPr>
            <p:nvPr/>
          </p:nvSpPr>
          <p:spPr bwMode="auto">
            <a:xfrm>
              <a:off x="188" y="624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4</a:t>
              </a:r>
            </a:p>
          </p:txBody>
        </p:sp>
      </p:grpSp>
      <p:grpSp>
        <p:nvGrpSpPr>
          <p:cNvPr id="37" name="Group 3"/>
          <p:cNvGrpSpPr>
            <a:grpSpLocks/>
          </p:cNvGrpSpPr>
          <p:nvPr/>
        </p:nvGrpSpPr>
        <p:grpSpPr bwMode="auto">
          <a:xfrm>
            <a:off x="899592" y="1124744"/>
            <a:ext cx="2667000" cy="1757363"/>
            <a:chOff x="3168" y="816"/>
            <a:chExt cx="1680" cy="1107"/>
          </a:xfrm>
        </p:grpSpPr>
        <p:grpSp>
          <p:nvGrpSpPr>
            <p:cNvPr id="38" name="Group 4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45" name="Rectangle 5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4</a:t>
                </a:r>
              </a:p>
            </p:txBody>
          </p:sp>
          <p:sp>
            <p:nvSpPr>
              <p:cNvPr id="46" name="Rectangle 6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latin typeface="+mj-lt"/>
                  </a:rPr>
                  <a:t>0</a:t>
                </a:r>
              </a:p>
            </p:txBody>
          </p: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49" name="Rectangle 9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50" name="Rectangle 10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7</a:t>
                </a:r>
                <a:endParaRPr lang="en-US" altLang="en-US">
                  <a:latin typeface="+mj-lt"/>
                </a:endParaRPr>
              </a:p>
            </p:txBody>
          </p:sp>
          <p:sp>
            <p:nvSpPr>
              <p:cNvPr id="51" name="Rectangle 11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</a:t>
                </a:r>
              </a:p>
            </p:txBody>
          </p:sp>
          <p:sp>
            <p:nvSpPr>
              <p:cNvPr id="52" name="Rectangle 12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53" name="Rectangle 13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40" name="Text Box 15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42" name="Text Box 17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28162" y="1924984"/>
            <a:ext cx="889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 D</a:t>
            </a:r>
            <a:r>
              <a:rPr lang="en-US" altLang="en-US" baseline="30000" dirty="0">
                <a:latin typeface="+mj-lt"/>
              </a:rPr>
              <a:t>1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sp>
        <p:nvSpPr>
          <p:cNvPr id="55" name="Rectangle 52"/>
          <p:cNvSpPr txBox="1">
            <a:spLocks noChangeArrowheads="1"/>
          </p:cNvSpPr>
          <p:nvPr/>
        </p:nvSpPr>
        <p:spPr>
          <a:xfrm>
            <a:off x="4043545" y="3722598"/>
            <a:ext cx="4894927" cy="251471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D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[1,3] = min( 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[1,3], 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[1,2]+D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[2,3]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		= min (</a:t>
            </a:r>
            <a:r>
              <a:rPr lang="en-US" altLang="en-US" sz="2000" dirty="0">
                <a:sym typeface="Symbol" panose="05050102010706020507" pitchFamily="18" charset="2"/>
              </a:rPr>
              <a:t>5, 4+7)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	= 5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dirty="0"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D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[3,1] = min( 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[3,1], 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[3,2]+D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[2,1]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		= min (</a:t>
            </a:r>
            <a:r>
              <a:rPr lang="en-US" altLang="en-US" sz="2000" dirty="0">
                <a:sym typeface="Symbol" panose="05050102010706020507" pitchFamily="18" charset="2"/>
              </a:rPr>
              <a:t>, -3+2)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	= -1</a:t>
            </a:r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56457" y="4356983"/>
            <a:ext cx="889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 D</a:t>
            </a:r>
            <a:r>
              <a:rPr lang="en-US" altLang="en-US" baseline="30000" dirty="0">
                <a:latin typeface="+mj-lt"/>
              </a:rPr>
              <a:t>2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grpSp>
        <p:nvGrpSpPr>
          <p:cNvPr id="57" name="Group 3"/>
          <p:cNvGrpSpPr>
            <a:grpSpLocks/>
          </p:cNvGrpSpPr>
          <p:nvPr/>
        </p:nvGrpSpPr>
        <p:grpSpPr bwMode="auto">
          <a:xfrm>
            <a:off x="937692" y="3528269"/>
            <a:ext cx="2667000" cy="1757363"/>
            <a:chOff x="3168" y="816"/>
            <a:chExt cx="1680" cy="1107"/>
          </a:xfrm>
        </p:grpSpPr>
        <p:grpSp>
          <p:nvGrpSpPr>
            <p:cNvPr id="58" name="Group 4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65" name="Rectangle 5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4</a:t>
                </a:r>
              </a:p>
            </p:txBody>
          </p:sp>
          <p:sp>
            <p:nvSpPr>
              <p:cNvPr id="66" name="Rectangle 6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67" name="Rectangle 7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68" name="Rectangle 8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7</a:t>
                </a:r>
                <a:endParaRPr lang="en-US" altLang="en-US">
                  <a:latin typeface="+mj-lt"/>
                </a:endParaRPr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solidFill>
                      <a:srgbClr val="0070C0"/>
                    </a:solidFill>
                    <a:latin typeface="+mj-lt"/>
                    <a:sym typeface="Symbol" panose="05050102010706020507" pitchFamily="18" charset="2"/>
                  </a:rPr>
                  <a:t>-1</a:t>
                </a:r>
              </a:p>
            </p:txBody>
          </p:sp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59" name="Text Box 14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60" name="Text Box 15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61" name="Text Box 16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62" name="Text Box 17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63" name="Text Box 18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sp>
        <p:nvSpPr>
          <p:cNvPr id="74" name="Rectangle 73"/>
          <p:cNvSpPr/>
          <p:nvPr/>
        </p:nvSpPr>
        <p:spPr>
          <a:xfrm>
            <a:off x="4438780" y="3077557"/>
            <a:ext cx="4104456" cy="369332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en-US" dirty="0"/>
              <a:t>Vertex 1, 2 can be intermediate nodes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3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to K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vertices </a:t>
            </a:r>
            <a:r>
              <a:rPr lang="en-US" dirty="0">
                <a:latin typeface="Consolas" panose="020B0609020204030204" pitchFamily="49" charset="0"/>
              </a:rPr>
              <a:t>1, 2, … k-1 </a:t>
            </a:r>
            <a:r>
              <a:rPr lang="en-US" dirty="0"/>
              <a:t>as intermediate we have found the shortest paths from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</a:rPr>
              <a:t>j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j </a:t>
            </a:r>
          </a:p>
          <a:p>
            <a:pPr lvl="1"/>
            <a:r>
              <a:rPr lang="en-US" dirty="0"/>
              <a:t>The only possible shorter path including vertex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would be the path from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continuing from there to </a:t>
            </a:r>
            <a:r>
              <a:rPr lang="en-US" dirty="0">
                <a:latin typeface="Consolas" panose="020B0609020204030204" pitchFamily="49" charset="0"/>
              </a:rPr>
              <a:t>j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2088" y="6381750"/>
            <a:ext cx="3024188" cy="420832"/>
          </a:xfrm>
        </p:spPr>
        <p:txBody>
          <a:bodyPr/>
          <a:lstStyle/>
          <a:p>
            <a:r>
              <a:rPr lang="en-GB"/>
              <a:t>26-SPT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74</a:t>
            </a:fld>
            <a:endParaRPr lang="en-GB"/>
          </a:p>
        </p:txBody>
      </p:sp>
      <p:pic>
        <p:nvPicPr>
          <p:cNvPr id="8" name="Picture 5" descr="C:\Users\dwharder\Desktop\k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068" y="3401197"/>
            <a:ext cx="6265863" cy="32400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8218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to K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vertices </a:t>
            </a:r>
            <a:r>
              <a:rPr lang="en-US" dirty="0">
                <a:latin typeface="Consolas" panose="020B0609020204030204" pitchFamily="49" charset="0"/>
              </a:rPr>
              <a:t>1, 2, … k-1 </a:t>
            </a:r>
            <a:r>
              <a:rPr lang="en-US" dirty="0"/>
              <a:t>as intermediate we have found the shortest paths from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</a:rPr>
              <a:t>j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j </a:t>
            </a:r>
          </a:p>
          <a:p>
            <a:pPr lvl="1"/>
            <a:r>
              <a:rPr lang="en-US" dirty="0"/>
              <a:t>The only possible shorter path including vertex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would be the path from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continuing from there to </a:t>
            </a:r>
            <a:r>
              <a:rPr lang="en-US" dirty="0">
                <a:latin typeface="Consolas" panose="020B0609020204030204" pitchFamily="49" charset="0"/>
              </a:rPr>
              <a:t>j</a:t>
            </a:r>
          </a:p>
          <a:p>
            <a:endParaRPr lang="en-US" dirty="0"/>
          </a:p>
          <a:p>
            <a:r>
              <a:rPr lang="en-US" dirty="0"/>
              <a:t>Calculate: </a:t>
            </a:r>
            <a:r>
              <a:rPr lang="en-US" dirty="0" err="1">
                <a:latin typeface="Consolas" panose="020B0609020204030204" pitchFamily="49" charset="0"/>
              </a:rPr>
              <a:t>D</a:t>
            </a:r>
            <a:r>
              <a:rPr lang="en-US" baseline="30000" dirty="0" err="1"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 = min (D</a:t>
            </a:r>
            <a:r>
              <a:rPr lang="en-US" baseline="30000" dirty="0">
                <a:latin typeface="Consolas" panose="020B0609020204030204" pitchFamily="49" charset="0"/>
              </a:rPr>
              <a:t>k-1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], D</a:t>
            </a:r>
            <a:r>
              <a:rPr lang="en-US" baseline="30000" dirty="0">
                <a:latin typeface="Consolas" panose="020B0609020204030204" pitchFamily="49" charset="0"/>
              </a:rPr>
              <a:t>k-1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i,k</a:t>
            </a:r>
            <a:r>
              <a:rPr lang="en-US" dirty="0">
                <a:latin typeface="Consolas" panose="020B0609020204030204" pitchFamily="49" charset="0"/>
              </a:rPr>
              <a:t>] + D</a:t>
            </a:r>
            <a:r>
              <a:rPr lang="en-US" baseline="30000" dirty="0">
                <a:latin typeface="Consolas" panose="020B0609020204030204" pitchFamily="49" charset="0"/>
              </a:rPr>
              <a:t>k-1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k,j</a:t>
            </a:r>
            <a:r>
              <a:rPr lang="en-US" dirty="0">
                <a:latin typeface="Consolas" panose="020B0609020204030204" pitchFamily="49" charset="0"/>
              </a:rPr>
              <a:t>])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26-SPT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75</a:t>
            </a:fld>
            <a:endParaRPr lang="en-GB"/>
          </a:p>
        </p:txBody>
      </p:sp>
      <p:pic>
        <p:nvPicPr>
          <p:cNvPr id="6" name="Picture 6" descr="C:\Users\dwharder\Desktop\k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068" y="3391306"/>
            <a:ext cx="6265863" cy="32400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23346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to K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vertices </a:t>
            </a:r>
            <a:r>
              <a:rPr lang="en-US" dirty="0">
                <a:latin typeface="Consolas" panose="020B0609020204030204" pitchFamily="49" charset="0"/>
              </a:rPr>
              <a:t>1, 2, … k-1 </a:t>
            </a:r>
            <a:r>
              <a:rPr lang="en-US" dirty="0"/>
              <a:t>as intermediate we have found the shortest paths from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</a:rPr>
              <a:t>j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j </a:t>
            </a:r>
          </a:p>
          <a:p>
            <a:pPr lvl="1"/>
            <a:r>
              <a:rPr lang="en-US" dirty="0"/>
              <a:t>The only possible shorter path including vertex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would be the path from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continuing from there to </a:t>
            </a:r>
            <a:r>
              <a:rPr lang="en-US" dirty="0">
                <a:latin typeface="Consolas" panose="020B0609020204030204" pitchFamily="49" charset="0"/>
              </a:rPr>
              <a:t>j</a:t>
            </a:r>
          </a:p>
          <a:p>
            <a:endParaRPr lang="en-US" dirty="0"/>
          </a:p>
          <a:p>
            <a:r>
              <a:rPr lang="en-US" dirty="0"/>
              <a:t>Calculate: </a:t>
            </a:r>
            <a:r>
              <a:rPr lang="en-US" dirty="0" err="1">
                <a:latin typeface="Consolas" panose="020B0609020204030204" pitchFamily="49" charset="0"/>
              </a:rPr>
              <a:t>D</a:t>
            </a:r>
            <a:r>
              <a:rPr lang="en-US" baseline="30000" dirty="0" err="1"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 = min (D</a:t>
            </a:r>
            <a:r>
              <a:rPr lang="en-US" baseline="30000" dirty="0">
                <a:latin typeface="Consolas" panose="020B0609020204030204" pitchFamily="49" charset="0"/>
              </a:rPr>
              <a:t>k-1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], D</a:t>
            </a:r>
            <a:r>
              <a:rPr lang="en-US" baseline="30000" dirty="0">
                <a:latin typeface="Consolas" panose="020B0609020204030204" pitchFamily="49" charset="0"/>
              </a:rPr>
              <a:t>k-1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i,k</a:t>
            </a:r>
            <a:r>
              <a:rPr lang="en-US" dirty="0">
                <a:latin typeface="Consolas" panose="020B0609020204030204" pitchFamily="49" charset="0"/>
              </a:rPr>
              <a:t>] + D</a:t>
            </a:r>
            <a:r>
              <a:rPr lang="en-US" baseline="30000" dirty="0">
                <a:latin typeface="Consolas" panose="020B0609020204030204" pitchFamily="49" charset="0"/>
              </a:rPr>
              <a:t>k-1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k,j</a:t>
            </a:r>
            <a:r>
              <a:rPr lang="en-US" dirty="0">
                <a:latin typeface="Consolas" panose="020B0609020204030204" pitchFamily="49" charset="0"/>
              </a:rPr>
              <a:t>])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76</a:t>
            </a:fld>
            <a:endParaRPr lang="en-GB"/>
          </a:p>
        </p:txBody>
      </p:sp>
      <p:pic>
        <p:nvPicPr>
          <p:cNvPr id="7" name="Picture 3" descr="C:\Users\dwharder\Desktop\k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8275" y="3285257"/>
            <a:ext cx="6265863" cy="32400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14103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Pseudocode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77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39552" y="1145451"/>
            <a:ext cx="7909538" cy="369331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endParaRPr lang="en-CA" dirty="0"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Initialize the matrix d</a:t>
            </a:r>
          </a:p>
          <a:p>
            <a:r>
              <a:rPr lang="en-CA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  ...</a:t>
            </a:r>
          </a:p>
          <a:p>
            <a:endParaRPr lang="en-CA" dirty="0"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Run Floyd-Algorithm</a:t>
            </a:r>
          </a:p>
          <a:p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k = 0; k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++k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CA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= 0;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j = 0; j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++j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   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][j] =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std::min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(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][j],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][k] + D[k][j] );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34307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Pseudocode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Runtime O(|V|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This algorithm finds the shortest distances, but what are the paths corresponding to those shortest distances?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78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39552" y="1145451"/>
            <a:ext cx="7909538" cy="369331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endParaRPr lang="en-CA" dirty="0"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Initialize the matrix d</a:t>
            </a:r>
          </a:p>
          <a:p>
            <a:r>
              <a:rPr lang="en-CA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  ...</a:t>
            </a:r>
          </a:p>
          <a:p>
            <a:endParaRPr lang="en-CA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Run Floyd-Algorithm</a:t>
            </a:r>
          </a:p>
          <a:p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k = 0; k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++k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= 0;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j = 0; j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++j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   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][j] =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std::min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(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][j],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][k] + D[k][j] );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1720" y="3645024"/>
            <a:ext cx="6264696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47864" y="4332293"/>
            <a:ext cx="4590256" cy="92333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(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][j] &gt;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][k] + D[k][j] ){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][j] =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][k] + D[k][j]; 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}          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7987229" y="3822853"/>
            <a:ext cx="767472" cy="958467"/>
          </a:xfrm>
          <a:custGeom>
            <a:avLst/>
            <a:gdLst>
              <a:gd name="connsiteX0" fmla="*/ 319489 w 767472"/>
              <a:gd name="connsiteY0" fmla="*/ 0 h 958467"/>
              <a:gd name="connsiteX1" fmla="*/ 760164 w 767472"/>
              <a:gd name="connsiteY1" fmla="*/ 165253 h 958467"/>
              <a:gd name="connsiteX2" fmla="*/ 0 w 767472"/>
              <a:gd name="connsiteY2" fmla="*/ 958467 h 95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472" h="958467">
                <a:moveTo>
                  <a:pt x="319489" y="0"/>
                </a:moveTo>
                <a:cubicBezTo>
                  <a:pt x="566450" y="2754"/>
                  <a:pt x="813412" y="5509"/>
                  <a:pt x="760164" y="165253"/>
                </a:cubicBezTo>
                <a:cubicBezTo>
                  <a:pt x="706916" y="324997"/>
                  <a:pt x="353458" y="641732"/>
                  <a:pt x="0" y="958467"/>
                </a:cubicBezTo>
              </a:path>
            </a:pathLst>
          </a:custGeom>
          <a:noFill/>
          <a:ln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8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Shortest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another matrix </a:t>
            </a:r>
            <a:r>
              <a:rPr lang="en-US" dirty="0">
                <a:latin typeface="Consolas" panose="020B0609020204030204" pitchFamily="49" charset="0"/>
              </a:rPr>
              <a:t>P</a:t>
            </a:r>
          </a:p>
          <a:p>
            <a:r>
              <a:rPr lang="en-US" dirty="0">
                <a:latin typeface="Consolas" panose="020B0609020204030204" pitchFamily="49" charset="0"/>
              </a:rPr>
              <a:t>P[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 </a:t>
            </a:r>
            <a:r>
              <a:rPr lang="en-US" dirty="0"/>
              <a:t>holds the vertex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that led to the smallest value of </a:t>
            </a:r>
            <a:r>
              <a:rPr lang="en-US" dirty="0">
                <a:latin typeface="Consolas" panose="020B0609020204030204" pitchFamily="49" charset="0"/>
              </a:rPr>
              <a:t>D[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</a:t>
            </a:r>
          </a:p>
          <a:p>
            <a:r>
              <a:rPr lang="en-US" dirty="0"/>
              <a:t>If </a:t>
            </a:r>
            <a:r>
              <a:rPr lang="en-US" dirty="0">
                <a:latin typeface="Consolas" panose="020B0609020204030204" pitchFamily="49" charset="0"/>
              </a:rPr>
              <a:t>P[</a:t>
            </a:r>
            <a:r>
              <a:rPr lang="en-US" dirty="0" err="1">
                <a:latin typeface="Consolas" panose="020B0609020204030204" pitchFamily="49" charset="0"/>
              </a:rPr>
              <a:t>i,j</a:t>
            </a:r>
            <a:r>
              <a:rPr lang="en-US" dirty="0">
                <a:latin typeface="Consolas" panose="020B0609020204030204" pitchFamily="49" charset="0"/>
              </a:rPr>
              <a:t>]=0 </a:t>
            </a:r>
            <a:r>
              <a:rPr lang="en-US" dirty="0"/>
              <a:t>there is no intermediate edge involved</a:t>
            </a:r>
          </a:p>
          <a:p>
            <a:pPr lvl="1"/>
            <a:r>
              <a:rPr lang="en-US" dirty="0"/>
              <a:t>Shortest path is direct edge between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and </a:t>
            </a:r>
            <a:r>
              <a:rPr lang="en-US" dirty="0">
                <a:latin typeface="Consolas" panose="020B0609020204030204" pitchFamily="49" charset="0"/>
              </a:rPr>
              <a:t>j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79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223628" y="2996952"/>
            <a:ext cx="6696744" cy="3139321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Run Floyd-Algorithm</a:t>
            </a:r>
          </a:p>
          <a:p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k = 0; k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++k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= 0;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( </a:t>
            </a:r>
            <a:r>
              <a:rPr lang="en-CA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j = 0; j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++j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CA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(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][j] &gt;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][k] + D[k][j] ){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       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][j] = D[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][k] + D[k][j];           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CA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P[</a:t>
            </a:r>
            <a:r>
              <a:rPr lang="en-CA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][j] = k;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066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en-US" b="1" dirty="0"/>
              <a:t>Given a graph </a:t>
            </a:r>
            <a:r>
              <a:rPr lang="en-US" altLang="en-US" b="1" dirty="0">
                <a:latin typeface="Consolas" panose="020B0609020204030204" pitchFamily="49" charset="0"/>
              </a:rPr>
              <a:t>G = (V, E)</a:t>
            </a:r>
            <a:endParaRPr lang="en-US" altLang="en-US" b="1" dirty="0"/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0070C0"/>
                </a:solidFill>
              </a:rPr>
              <a:t>Single-source shortest paths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ym typeface="Symbol" panose="05050102010706020507" pitchFamily="18" charset="2"/>
              </a:rPr>
              <a:t>Find shortest path from a given source vertex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each vertex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  V</a:t>
            </a:r>
          </a:p>
          <a:p>
            <a:pPr lvl="2">
              <a:lnSpc>
                <a:spcPct val="110000"/>
              </a:lnSpc>
            </a:pPr>
            <a:endParaRPr lang="en-US" altLang="en-US" b="1" dirty="0"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Single-destination shortest paths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ym typeface="Symbol" panose="05050102010706020507" pitchFamily="18" charset="2"/>
              </a:rPr>
              <a:t>Find shortest path to a given destination vertex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t</a:t>
            </a:r>
            <a:r>
              <a:rPr lang="en-US" altLang="en-US" dirty="0">
                <a:sym typeface="Symbol" panose="05050102010706020507" pitchFamily="18" charset="2"/>
              </a:rPr>
              <a:t> from each vertex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endParaRPr lang="en-US" altLang="en-US" b="1" dirty="0">
              <a:latin typeface="Consolas" panose="020B0609020204030204" pitchFamily="49" charset="0"/>
              <a:sym typeface="Symbol" panose="05050102010706020507" pitchFamily="18" charset="2"/>
            </a:endParaRPr>
          </a:p>
          <a:p>
            <a:pPr lvl="2"/>
            <a:endParaRPr lang="en-US" dirty="0"/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Single-pair shortest path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ym typeface="Symbol" panose="05050102010706020507" pitchFamily="18" charset="2"/>
              </a:rPr>
              <a:t>Find shortest path from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dirty="0">
                <a:sym typeface="Symbol" panose="05050102010706020507" pitchFamily="18" charset="2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 for given vertices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dirty="0">
                <a:sym typeface="Symbol" panose="05050102010706020507" pitchFamily="18" charset="2"/>
              </a:rPr>
              <a:t> and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</a:p>
          <a:p>
            <a:pPr lvl="2"/>
            <a:endParaRPr lang="en-US" dirty="0"/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All-pairs shortest-paths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ym typeface="Symbol" panose="05050102010706020507" pitchFamily="18" charset="2"/>
              </a:rPr>
              <a:t>Find shortest path from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dirty="0">
                <a:sym typeface="Symbol" panose="05050102010706020507" pitchFamily="18" charset="2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 for every pair of vertices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u </a:t>
            </a:r>
            <a:r>
              <a:rPr lang="en-US" altLang="en-US" dirty="0">
                <a:sym typeface="Symbol" panose="05050102010706020507" pitchFamily="18" charset="2"/>
              </a:rPr>
              <a:t>and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09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Example Revisited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80</a:t>
            </a:fld>
            <a:endParaRPr lang="en-GB"/>
          </a:p>
        </p:txBody>
      </p:sp>
      <p:grpSp>
        <p:nvGrpSpPr>
          <p:cNvPr id="6" name="Group 1"/>
          <p:cNvGrpSpPr>
            <a:grpSpLocks/>
          </p:cNvGrpSpPr>
          <p:nvPr/>
        </p:nvGrpSpPr>
        <p:grpSpPr bwMode="auto">
          <a:xfrm>
            <a:off x="5947568" y="1342302"/>
            <a:ext cx="2606675" cy="2209800"/>
            <a:chOff x="746125" y="2209800"/>
            <a:chExt cx="2606675" cy="2209800"/>
          </a:xfrm>
        </p:grpSpPr>
        <p:sp>
          <p:nvSpPr>
            <p:cNvPr id="7" name="Oval 39"/>
            <p:cNvSpPr>
              <a:spLocks noChangeArrowheads="1"/>
            </p:cNvSpPr>
            <p:nvPr/>
          </p:nvSpPr>
          <p:spPr bwMode="auto">
            <a:xfrm>
              <a:off x="1143000" y="2209800"/>
              <a:ext cx="6858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auto">
            <a:xfrm>
              <a:off x="990600" y="3810000"/>
              <a:ext cx="6858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9" name="Oval 41"/>
            <p:cNvSpPr>
              <a:spLocks noChangeArrowheads="1"/>
            </p:cNvSpPr>
            <p:nvPr/>
          </p:nvSpPr>
          <p:spPr bwMode="auto">
            <a:xfrm>
              <a:off x="2667000" y="2971800"/>
              <a:ext cx="6858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+mj-lt"/>
                </a:rPr>
                <a:t>3</a:t>
              </a:r>
            </a:p>
          </p:txBody>
        </p:sp>
        <p:cxnSp>
          <p:nvCxnSpPr>
            <p:cNvPr id="10" name="AutoShape 42"/>
            <p:cNvCxnSpPr>
              <a:cxnSpLocks noChangeShapeType="1"/>
              <a:stCxn id="7" idx="7"/>
              <a:endCxn id="9" idx="1"/>
            </p:cNvCxnSpPr>
            <p:nvPr/>
          </p:nvCxnSpPr>
          <p:spPr bwMode="auto">
            <a:xfrm>
              <a:off x="1728788" y="2284413"/>
              <a:ext cx="1038225" cy="762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43"/>
            <p:cNvCxnSpPr>
              <a:cxnSpLocks noChangeShapeType="1"/>
              <a:stCxn id="9" idx="3"/>
              <a:endCxn id="8" idx="5"/>
            </p:cNvCxnSpPr>
            <p:nvPr/>
          </p:nvCxnSpPr>
          <p:spPr bwMode="auto">
            <a:xfrm flipH="1">
              <a:off x="1576388" y="3506788"/>
              <a:ext cx="1190625" cy="8382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44"/>
            <p:cNvCxnSpPr>
              <a:cxnSpLocks noChangeShapeType="1"/>
              <a:stCxn id="8" idx="2"/>
              <a:endCxn id="7" idx="2"/>
            </p:cNvCxnSpPr>
            <p:nvPr/>
          </p:nvCxnSpPr>
          <p:spPr bwMode="auto">
            <a:xfrm rot="10800000" flipH="1">
              <a:off x="976313" y="2514600"/>
              <a:ext cx="152400" cy="1600200"/>
            </a:xfrm>
            <a:prstGeom prst="curvedConnector3">
              <a:avLst>
                <a:gd name="adj1" fmla="val -140625"/>
              </a:avLst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45"/>
            <p:cNvCxnSpPr>
              <a:cxnSpLocks noChangeShapeType="1"/>
              <a:stCxn id="8" idx="6"/>
              <a:endCxn id="7" idx="6"/>
            </p:cNvCxnSpPr>
            <p:nvPr/>
          </p:nvCxnSpPr>
          <p:spPr bwMode="auto">
            <a:xfrm flipV="1">
              <a:off x="1690688" y="2514600"/>
              <a:ext cx="152400" cy="1600200"/>
            </a:xfrm>
            <a:prstGeom prst="curvedConnector3">
              <a:avLst>
                <a:gd name="adj1" fmla="val 240625"/>
              </a:avLst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 Box 46"/>
            <p:cNvSpPr txBox="1">
              <a:spLocks noChangeArrowheads="1"/>
            </p:cNvSpPr>
            <p:nvPr/>
          </p:nvSpPr>
          <p:spPr bwMode="auto">
            <a:xfrm>
              <a:off x="2117725" y="2286000"/>
              <a:ext cx="35298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5</a:t>
              </a:r>
            </a:p>
          </p:txBody>
        </p:sp>
        <p:sp>
          <p:nvSpPr>
            <p:cNvPr id="15" name="Text Box 47"/>
            <p:cNvSpPr txBox="1">
              <a:spLocks noChangeArrowheads="1"/>
            </p:cNvSpPr>
            <p:nvPr/>
          </p:nvSpPr>
          <p:spPr bwMode="auto">
            <a:xfrm>
              <a:off x="2209800" y="3733800"/>
              <a:ext cx="4651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-3</a:t>
              </a:r>
            </a:p>
          </p:txBody>
        </p:sp>
        <p:sp>
          <p:nvSpPr>
            <p:cNvPr id="16" name="Text Box 48"/>
            <p:cNvSpPr txBox="1">
              <a:spLocks noChangeArrowheads="1"/>
            </p:cNvSpPr>
            <p:nvPr/>
          </p:nvSpPr>
          <p:spPr bwMode="auto">
            <a:xfrm>
              <a:off x="1736725" y="3013075"/>
              <a:ext cx="35298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17" name="Text Box 49"/>
            <p:cNvSpPr txBox="1">
              <a:spLocks noChangeArrowheads="1"/>
            </p:cNvSpPr>
            <p:nvPr/>
          </p:nvSpPr>
          <p:spPr bwMode="auto">
            <a:xfrm>
              <a:off x="746125" y="2936875"/>
              <a:ext cx="35298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j-lt"/>
                </a:rPr>
                <a:t>4</a:t>
              </a:r>
            </a:p>
          </p:txBody>
        </p:sp>
      </p:grp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482366" y="2274685"/>
            <a:ext cx="14879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W = D</a:t>
            </a:r>
            <a:r>
              <a:rPr lang="en-US" altLang="en-US" baseline="30000" dirty="0">
                <a:latin typeface="+mj-lt"/>
              </a:rPr>
              <a:t>0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1863118" y="1416915"/>
            <a:ext cx="2667000" cy="1757363"/>
            <a:chOff x="3168" y="816"/>
            <a:chExt cx="1680" cy="1107"/>
          </a:xfrm>
        </p:grpSpPr>
        <p:grpSp>
          <p:nvGrpSpPr>
            <p:cNvPr id="20" name="Group 5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7" name="Rectangle 6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latin typeface="+mj-lt"/>
                  </a:rPr>
                  <a:t>4</a:t>
                </a:r>
              </a:p>
            </p:txBody>
          </p: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latin typeface="+mj-lt"/>
                  </a:rPr>
                  <a:t>0</a:t>
                </a: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30" name="Rectangle 9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latin typeface="+mj-lt"/>
                  </a:rPr>
                  <a:t>0</a:t>
                </a:r>
              </a:p>
            </p:txBody>
          </p:sp>
          <p:sp>
            <p:nvSpPr>
              <p:cNvPr id="32" name="Rectangle 11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latin typeface="+mj-lt"/>
                    <a:sym typeface="Symbol" panose="05050102010706020507" pitchFamily="18" charset="2"/>
                  </a:rPr>
                  <a:t></a:t>
                </a:r>
                <a:endParaRPr lang="en-US" altLang="en-US" dirty="0">
                  <a:latin typeface="+mj-lt"/>
                </a:endParaRPr>
              </a:p>
            </p:txBody>
          </p:sp>
          <p:sp>
            <p:nvSpPr>
              <p:cNvPr id="33" name="Rectangle 12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</a:t>
                </a:r>
              </a:p>
            </p:txBody>
          </p:sp>
          <p:sp>
            <p:nvSpPr>
              <p:cNvPr id="34" name="Rectangle 13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35" name="Rectangle 14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j-lt"/>
                </a:rPr>
                <a:t>1</a:t>
              </a: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j-lt"/>
                </a:rPr>
                <a:t>2</a:t>
              </a:r>
            </a:p>
          </p:txBody>
        </p:sp>
        <p:sp>
          <p:nvSpPr>
            <p:cNvPr id="23" name="Text Box 17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26" name="Text Box 20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grpSp>
        <p:nvGrpSpPr>
          <p:cNvPr id="36" name="Group 21"/>
          <p:cNvGrpSpPr>
            <a:grpSpLocks/>
          </p:cNvGrpSpPr>
          <p:nvPr/>
        </p:nvGrpSpPr>
        <p:grpSpPr bwMode="auto">
          <a:xfrm>
            <a:off x="1863118" y="3540894"/>
            <a:ext cx="2667000" cy="1757363"/>
            <a:chOff x="3168" y="816"/>
            <a:chExt cx="1680" cy="1107"/>
          </a:xfrm>
        </p:grpSpPr>
        <p:grpSp>
          <p:nvGrpSpPr>
            <p:cNvPr id="37" name="Group 22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44" name="Rectangle 23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45" name="Rectangle 24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46" name="Rectangle 25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47" name="Rectangle 26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48" name="Rectangle 27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49" name="Rectangle 28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  <a:sym typeface="Symbol" panose="05050102010706020507" pitchFamily="18" charset="2"/>
                  </a:rPr>
                  <a:t>0</a:t>
                </a:r>
                <a:endParaRPr lang="en-US" altLang="en-US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50" name="Rectangle 29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  <a:sym typeface="Symbol" panose="05050102010706020507" pitchFamily="18" charset="2"/>
                  </a:rPr>
                  <a:t>0</a:t>
                </a:r>
              </a:p>
            </p:txBody>
          </p:sp>
          <p:sp>
            <p:nvSpPr>
              <p:cNvPr id="51" name="Rectangle 30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52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</p:grpSp>
        <p:sp>
          <p:nvSpPr>
            <p:cNvPr id="38" name="Text Box 32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1</a:t>
              </a:r>
            </a:p>
          </p:txBody>
        </p:sp>
        <p:sp>
          <p:nvSpPr>
            <p:cNvPr id="39" name="Text Box 33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40" name="Text Box 34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3</a:t>
              </a:r>
            </a:p>
          </p:txBody>
        </p:sp>
        <p:sp>
          <p:nvSpPr>
            <p:cNvPr id="41" name="Text Box 35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1</a:t>
              </a:r>
            </a:p>
          </p:txBody>
        </p:sp>
        <p:sp>
          <p:nvSpPr>
            <p:cNvPr id="42" name="Text Box 36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43" name="Text Box 37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53" name="Text Box 38"/>
          <p:cNvSpPr txBox="1">
            <a:spLocks noChangeArrowheads="1"/>
          </p:cNvSpPr>
          <p:nvPr/>
        </p:nvSpPr>
        <p:spPr bwMode="auto">
          <a:xfrm>
            <a:off x="1187933" y="4374629"/>
            <a:ext cx="6751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0070C0"/>
                </a:solidFill>
                <a:latin typeface="+mj-lt"/>
              </a:rPr>
              <a:t>P =</a:t>
            </a:r>
          </a:p>
        </p:txBody>
      </p:sp>
    </p:spTree>
    <p:extLst>
      <p:ext uri="{BB962C8B-B14F-4D97-AF65-F5344CB8AC3E}">
        <p14:creationId xmlns:p14="http://schemas.microsoft.com/office/powerpoint/2010/main" val="1701287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Example Revisited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81</a:t>
            </a:fld>
            <a:endParaRPr lang="en-GB"/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6491009" y="1151917"/>
            <a:ext cx="1925638" cy="1600200"/>
            <a:chOff x="188" y="240"/>
            <a:chExt cx="1213" cy="1008"/>
          </a:xfrm>
        </p:grpSpPr>
        <p:grpSp>
          <p:nvGrpSpPr>
            <p:cNvPr id="7" name="Group 39"/>
            <p:cNvGrpSpPr>
              <a:grpSpLocks/>
            </p:cNvGrpSpPr>
            <p:nvPr/>
          </p:nvGrpSpPr>
          <p:grpSpPr bwMode="auto">
            <a:xfrm>
              <a:off x="288" y="240"/>
              <a:ext cx="1113" cy="1008"/>
              <a:chOff x="288" y="240"/>
              <a:chExt cx="1113" cy="1008"/>
            </a:xfrm>
          </p:grpSpPr>
          <p:sp>
            <p:nvSpPr>
              <p:cNvPr id="12" name="Oval 40"/>
              <p:cNvSpPr>
                <a:spLocks noChangeArrowheads="1"/>
              </p:cNvSpPr>
              <p:nvPr/>
            </p:nvSpPr>
            <p:spPr bwMode="auto">
              <a:xfrm>
                <a:off x="366" y="24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1</a:t>
                </a:r>
              </a:p>
            </p:txBody>
          </p:sp>
          <p:sp>
            <p:nvSpPr>
              <p:cNvPr id="13" name="Oval 41"/>
              <p:cNvSpPr>
                <a:spLocks noChangeArrowheads="1"/>
              </p:cNvSpPr>
              <p:nvPr/>
            </p:nvSpPr>
            <p:spPr bwMode="auto">
              <a:xfrm>
                <a:off x="295" y="97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14" name="Oval 42"/>
              <p:cNvSpPr>
                <a:spLocks noChangeArrowheads="1"/>
              </p:cNvSpPr>
              <p:nvPr/>
            </p:nvSpPr>
            <p:spPr bwMode="auto">
              <a:xfrm>
                <a:off x="1080" y="588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3</a:t>
                </a:r>
              </a:p>
            </p:txBody>
          </p:sp>
          <p:cxnSp>
            <p:nvCxnSpPr>
              <p:cNvPr id="15" name="AutoShape 43"/>
              <p:cNvCxnSpPr>
                <a:cxnSpLocks noChangeShapeType="1"/>
                <a:stCxn id="12" idx="7"/>
                <a:endCxn id="14" idx="1"/>
              </p:cNvCxnSpPr>
              <p:nvPr/>
            </p:nvCxnSpPr>
            <p:spPr bwMode="auto">
              <a:xfrm>
                <a:off x="640" y="274"/>
                <a:ext cx="487" cy="34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AutoShape 44"/>
              <p:cNvCxnSpPr>
                <a:cxnSpLocks noChangeShapeType="1"/>
                <a:stCxn id="14" idx="3"/>
                <a:endCxn id="13" idx="5"/>
              </p:cNvCxnSpPr>
              <p:nvPr/>
            </p:nvCxnSpPr>
            <p:spPr bwMode="auto">
              <a:xfrm flipH="1">
                <a:off x="569" y="832"/>
                <a:ext cx="558" cy="38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AutoShape 45"/>
              <p:cNvCxnSpPr>
                <a:cxnSpLocks noChangeShapeType="1"/>
                <a:stCxn id="13" idx="2"/>
                <a:endCxn id="12" idx="2"/>
              </p:cNvCxnSpPr>
              <p:nvPr/>
            </p:nvCxnSpPr>
            <p:spPr bwMode="auto">
              <a:xfrm rot="10800000" flipH="1">
                <a:off x="288" y="379"/>
                <a:ext cx="71" cy="730"/>
              </a:xfrm>
              <a:prstGeom prst="curvedConnector3">
                <a:avLst>
                  <a:gd name="adj1" fmla="val -1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AutoShape 46"/>
              <p:cNvCxnSpPr>
                <a:cxnSpLocks noChangeShapeType="1"/>
                <a:stCxn id="13" idx="6"/>
                <a:endCxn id="12" idx="6"/>
              </p:cNvCxnSpPr>
              <p:nvPr/>
            </p:nvCxnSpPr>
            <p:spPr bwMode="auto">
              <a:xfrm flipV="1">
                <a:off x="623" y="379"/>
                <a:ext cx="71" cy="730"/>
              </a:xfrm>
              <a:prstGeom prst="curvedConnector3">
                <a:avLst>
                  <a:gd name="adj1" fmla="val 2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" name="Text Box 47"/>
            <p:cNvSpPr txBox="1">
              <a:spLocks noChangeArrowheads="1"/>
            </p:cNvSpPr>
            <p:nvPr/>
          </p:nvSpPr>
          <p:spPr bwMode="auto">
            <a:xfrm>
              <a:off x="864" y="288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5</a:t>
              </a:r>
              <a:endParaRPr lang="en-US" altLang="en-US">
                <a:latin typeface="+mj-lt"/>
              </a:endParaRPr>
            </a:p>
          </p:txBody>
        </p:sp>
        <p:sp>
          <p:nvSpPr>
            <p:cNvPr id="9" name="Text Box 48"/>
            <p:cNvSpPr txBox="1">
              <a:spLocks noChangeArrowheads="1"/>
            </p:cNvSpPr>
            <p:nvPr/>
          </p:nvSpPr>
          <p:spPr bwMode="auto">
            <a:xfrm>
              <a:off x="816" y="902"/>
              <a:ext cx="2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-3</a:t>
              </a:r>
            </a:p>
          </p:txBody>
        </p:sp>
        <p:sp>
          <p:nvSpPr>
            <p:cNvPr id="10" name="Text Box 49"/>
            <p:cNvSpPr txBox="1">
              <a:spLocks noChangeArrowheads="1"/>
            </p:cNvSpPr>
            <p:nvPr/>
          </p:nvSpPr>
          <p:spPr bwMode="auto">
            <a:xfrm>
              <a:off x="764" y="672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+mj-lt"/>
                </a:rPr>
                <a:t>2</a:t>
              </a:r>
            </a:p>
          </p:txBody>
        </p:sp>
        <p:sp>
          <p:nvSpPr>
            <p:cNvPr id="11" name="Text Box 50"/>
            <p:cNvSpPr txBox="1">
              <a:spLocks noChangeArrowheads="1"/>
            </p:cNvSpPr>
            <p:nvPr/>
          </p:nvSpPr>
          <p:spPr bwMode="auto">
            <a:xfrm>
              <a:off x="188" y="624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4</a:t>
              </a:r>
            </a:p>
          </p:txBody>
        </p:sp>
      </p:grpSp>
      <p:grpSp>
        <p:nvGrpSpPr>
          <p:cNvPr id="19" name="Group 53"/>
          <p:cNvGrpSpPr>
            <a:grpSpLocks/>
          </p:cNvGrpSpPr>
          <p:nvPr/>
        </p:nvGrpSpPr>
        <p:grpSpPr bwMode="auto">
          <a:xfrm>
            <a:off x="899592" y="1036777"/>
            <a:ext cx="2667000" cy="1757363"/>
            <a:chOff x="3168" y="816"/>
            <a:chExt cx="1680" cy="1107"/>
          </a:xfrm>
        </p:grpSpPr>
        <p:grpSp>
          <p:nvGrpSpPr>
            <p:cNvPr id="20" name="Group 54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7" name="Rectangle 55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4</a:t>
                </a:r>
              </a:p>
            </p:txBody>
          </p:sp>
          <p:sp>
            <p:nvSpPr>
              <p:cNvPr id="28" name="Rectangle 56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29" name="Rectangle 57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30" name="Rectangle 58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31" name="Rectangle 59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32" name="Rectangle 60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</a:t>
                </a:r>
                <a:endParaRPr lang="en-US" altLang="en-US">
                  <a:latin typeface="+mj-lt"/>
                </a:endParaRPr>
              </a:p>
            </p:txBody>
          </p:sp>
          <p:sp>
            <p:nvSpPr>
              <p:cNvPr id="33" name="Rectangle 61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</a:t>
                </a:r>
              </a:p>
            </p:txBody>
          </p:sp>
          <p:sp>
            <p:nvSpPr>
              <p:cNvPr id="34" name="Rectangle 62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35" name="Rectangle 63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21" name="Text Box 64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22" name="Text Box 65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23" name="Text Box 66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24" name="Text Box 67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25" name="Text Box 68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26" name="Text Box 69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sp>
        <p:nvSpPr>
          <p:cNvPr id="36" name="Text Box 70"/>
          <p:cNvSpPr txBox="1">
            <a:spLocks noChangeArrowheads="1"/>
          </p:cNvSpPr>
          <p:nvPr/>
        </p:nvSpPr>
        <p:spPr bwMode="auto">
          <a:xfrm>
            <a:off x="150607" y="1871607"/>
            <a:ext cx="7938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  <a:r>
              <a:rPr lang="en-US" altLang="en-US" baseline="30000" dirty="0">
                <a:latin typeface="+mj-lt"/>
              </a:rPr>
              <a:t>0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grpSp>
        <p:nvGrpSpPr>
          <p:cNvPr id="37" name="Group 3"/>
          <p:cNvGrpSpPr>
            <a:grpSpLocks/>
          </p:cNvGrpSpPr>
          <p:nvPr/>
        </p:nvGrpSpPr>
        <p:grpSpPr bwMode="auto">
          <a:xfrm>
            <a:off x="895066" y="2828200"/>
            <a:ext cx="2667000" cy="1757363"/>
            <a:chOff x="3168" y="816"/>
            <a:chExt cx="1680" cy="1107"/>
          </a:xfrm>
        </p:grpSpPr>
        <p:grpSp>
          <p:nvGrpSpPr>
            <p:cNvPr id="38" name="Group 4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45" name="Rectangle 5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4</a:t>
                </a:r>
              </a:p>
            </p:txBody>
          </p:sp>
          <p:sp>
            <p:nvSpPr>
              <p:cNvPr id="46" name="Rectangle 6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latin typeface="+mj-lt"/>
                  </a:rPr>
                  <a:t>0</a:t>
                </a:r>
              </a:p>
            </p:txBody>
          </p: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49" name="Rectangle 9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50" name="Rectangle 10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7</a:t>
                </a:r>
                <a:endParaRPr lang="en-US" altLang="en-US">
                  <a:latin typeface="+mj-lt"/>
                </a:endParaRPr>
              </a:p>
            </p:txBody>
          </p:sp>
          <p:sp>
            <p:nvSpPr>
              <p:cNvPr id="51" name="Rectangle 11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</a:t>
                </a:r>
              </a:p>
            </p:txBody>
          </p:sp>
          <p:sp>
            <p:nvSpPr>
              <p:cNvPr id="52" name="Rectangle 12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53" name="Rectangle 13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40" name="Text Box 15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42" name="Text Box 17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23636" y="3628440"/>
            <a:ext cx="889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 D</a:t>
            </a:r>
            <a:r>
              <a:rPr lang="en-US" altLang="en-US" baseline="30000" dirty="0">
                <a:latin typeface="+mj-lt"/>
              </a:rPr>
              <a:t>1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sp>
        <p:nvSpPr>
          <p:cNvPr id="55" name="Rectangle 52"/>
          <p:cNvSpPr txBox="1">
            <a:spLocks noChangeArrowheads="1"/>
          </p:cNvSpPr>
          <p:nvPr/>
        </p:nvSpPr>
        <p:spPr>
          <a:xfrm>
            <a:off x="4043545" y="3501008"/>
            <a:ext cx="4894927" cy="251471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</a:rPr>
              <a:t>D</a:t>
            </a:r>
            <a:r>
              <a:rPr lang="en-US" altLang="en-US" sz="2000" kern="0" baseline="30000" dirty="0">
                <a:latin typeface="+mj-lt"/>
              </a:rPr>
              <a:t>1</a:t>
            </a:r>
            <a:r>
              <a:rPr lang="en-US" altLang="en-US" sz="2000" kern="0" dirty="0">
                <a:latin typeface="+mj-lt"/>
              </a:rPr>
              <a:t>[2,3] = min( 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[2,3], 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[2,1]+D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[1,3]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</a:rPr>
              <a:t>		= min (</a:t>
            </a:r>
            <a:r>
              <a:rPr lang="en-US" altLang="en-US" sz="2000" kern="0" dirty="0">
                <a:latin typeface="+mj-lt"/>
                <a:sym typeface="Symbol" panose="05050102010706020507" pitchFamily="18" charset="2"/>
              </a:rPr>
              <a:t>, 7)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  <a:sym typeface="Symbol" panose="05050102010706020507" pitchFamily="18" charset="2"/>
              </a:rPr>
              <a:t>		= 7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kern="0" dirty="0">
              <a:latin typeface="+mj-lt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</a:rPr>
              <a:t>D</a:t>
            </a:r>
            <a:r>
              <a:rPr lang="en-US" altLang="en-US" sz="2000" kern="0" baseline="30000" dirty="0">
                <a:latin typeface="+mj-lt"/>
              </a:rPr>
              <a:t>1</a:t>
            </a:r>
            <a:r>
              <a:rPr lang="en-US" altLang="en-US" sz="2000" kern="0" dirty="0">
                <a:latin typeface="+mj-lt"/>
              </a:rPr>
              <a:t>[3,2] = min( 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[3,2], 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[3,1]+D</a:t>
            </a:r>
            <a:r>
              <a:rPr lang="en-US" altLang="en-US" sz="2000" kern="0" baseline="30000" dirty="0">
                <a:latin typeface="+mj-lt"/>
              </a:rPr>
              <a:t>0</a:t>
            </a:r>
            <a:r>
              <a:rPr lang="en-US" altLang="en-US" sz="2000" kern="0" dirty="0">
                <a:latin typeface="+mj-lt"/>
              </a:rPr>
              <a:t>[1,2]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</a:rPr>
              <a:t>		= min (-3,</a:t>
            </a:r>
            <a:r>
              <a:rPr lang="en-US" altLang="en-US" sz="2000" kern="0" dirty="0">
                <a:latin typeface="+mj-lt"/>
                <a:sym typeface="Symbol" panose="05050102010706020507" pitchFamily="18" charset="2"/>
              </a:rPr>
              <a:t>)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kern="0" dirty="0">
                <a:latin typeface="+mj-lt"/>
                <a:sym typeface="Symbol" panose="05050102010706020507" pitchFamily="18" charset="2"/>
              </a:rPr>
              <a:t>		= -3</a:t>
            </a:r>
          </a:p>
        </p:txBody>
      </p:sp>
      <p:grpSp>
        <p:nvGrpSpPr>
          <p:cNvPr id="56" name="Group 20"/>
          <p:cNvGrpSpPr>
            <a:grpSpLocks/>
          </p:cNvGrpSpPr>
          <p:nvPr/>
        </p:nvGrpSpPr>
        <p:grpSpPr bwMode="auto">
          <a:xfrm>
            <a:off x="913623" y="4768936"/>
            <a:ext cx="2667000" cy="1757363"/>
            <a:chOff x="3168" y="816"/>
            <a:chExt cx="1680" cy="1107"/>
          </a:xfrm>
        </p:grpSpPr>
        <p:grpSp>
          <p:nvGrpSpPr>
            <p:cNvPr id="57" name="Group 21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64" name="Rectangle 22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65" name="Rectangle 23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66" name="Rectangle 24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67" name="Rectangle 25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68" name="Rectangle 26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69" name="Rectangle 27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  <a:sym typeface="Symbol" panose="05050102010706020507" pitchFamily="18" charset="2"/>
                  </a:rPr>
                  <a:t>1</a:t>
                </a:r>
                <a:endParaRPr lang="en-US" altLang="en-US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70" name="Rectangle 28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  <a:sym typeface="Symbol" panose="05050102010706020507" pitchFamily="18" charset="2"/>
                  </a:rPr>
                  <a:t>0</a:t>
                </a:r>
              </a:p>
            </p:txBody>
          </p:sp>
          <p:sp>
            <p:nvSpPr>
              <p:cNvPr id="71" name="Rectangle 29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72" name="Rectangle 3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</p:grpSp>
        <p:sp>
          <p:nvSpPr>
            <p:cNvPr id="58" name="Text Box 31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1</a:t>
              </a:r>
            </a:p>
          </p:txBody>
        </p:sp>
        <p:sp>
          <p:nvSpPr>
            <p:cNvPr id="59" name="Text Box 32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60" name="Text Box 33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3</a:t>
              </a:r>
            </a:p>
          </p:txBody>
        </p:sp>
        <p:sp>
          <p:nvSpPr>
            <p:cNvPr id="61" name="Text Box 34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1</a:t>
              </a:r>
            </a:p>
          </p:txBody>
        </p:sp>
        <p:sp>
          <p:nvSpPr>
            <p:cNvPr id="62" name="Text Box 35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63" name="Text Box 36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73" name="Text Box 37"/>
          <p:cNvSpPr txBox="1">
            <a:spLocks noChangeArrowheads="1"/>
          </p:cNvSpPr>
          <p:nvPr/>
        </p:nvSpPr>
        <p:spPr bwMode="auto">
          <a:xfrm>
            <a:off x="259389" y="5601046"/>
            <a:ext cx="6751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0070C0"/>
                </a:solidFill>
                <a:latin typeface="+mj-lt"/>
              </a:rPr>
              <a:t>P =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654653" y="2971192"/>
            <a:ext cx="3672709" cy="369332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en-US" dirty="0"/>
              <a:t>Vertex 1 can be intermediate node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29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Example Revisited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82</a:t>
            </a:fld>
            <a:endParaRPr lang="en-GB"/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6491009" y="1151917"/>
            <a:ext cx="1925638" cy="1600200"/>
            <a:chOff x="188" y="240"/>
            <a:chExt cx="1213" cy="1008"/>
          </a:xfrm>
        </p:grpSpPr>
        <p:grpSp>
          <p:nvGrpSpPr>
            <p:cNvPr id="7" name="Group 39"/>
            <p:cNvGrpSpPr>
              <a:grpSpLocks/>
            </p:cNvGrpSpPr>
            <p:nvPr/>
          </p:nvGrpSpPr>
          <p:grpSpPr bwMode="auto">
            <a:xfrm>
              <a:off x="288" y="240"/>
              <a:ext cx="1113" cy="1008"/>
              <a:chOff x="288" y="240"/>
              <a:chExt cx="1113" cy="1008"/>
            </a:xfrm>
          </p:grpSpPr>
          <p:sp>
            <p:nvSpPr>
              <p:cNvPr id="12" name="Oval 40"/>
              <p:cNvSpPr>
                <a:spLocks noChangeArrowheads="1"/>
              </p:cNvSpPr>
              <p:nvPr/>
            </p:nvSpPr>
            <p:spPr bwMode="auto">
              <a:xfrm>
                <a:off x="366" y="24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1</a:t>
                </a:r>
              </a:p>
            </p:txBody>
          </p:sp>
          <p:sp>
            <p:nvSpPr>
              <p:cNvPr id="13" name="Oval 41"/>
              <p:cNvSpPr>
                <a:spLocks noChangeArrowheads="1"/>
              </p:cNvSpPr>
              <p:nvPr/>
            </p:nvSpPr>
            <p:spPr bwMode="auto">
              <a:xfrm>
                <a:off x="295" y="97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14" name="Oval 42"/>
              <p:cNvSpPr>
                <a:spLocks noChangeArrowheads="1"/>
              </p:cNvSpPr>
              <p:nvPr/>
            </p:nvSpPr>
            <p:spPr bwMode="auto">
              <a:xfrm>
                <a:off x="1080" y="588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3</a:t>
                </a:r>
              </a:p>
            </p:txBody>
          </p:sp>
          <p:cxnSp>
            <p:nvCxnSpPr>
              <p:cNvPr id="15" name="AutoShape 43"/>
              <p:cNvCxnSpPr>
                <a:cxnSpLocks noChangeShapeType="1"/>
                <a:stCxn id="12" idx="7"/>
                <a:endCxn id="14" idx="1"/>
              </p:cNvCxnSpPr>
              <p:nvPr/>
            </p:nvCxnSpPr>
            <p:spPr bwMode="auto">
              <a:xfrm>
                <a:off x="640" y="274"/>
                <a:ext cx="487" cy="34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AutoShape 44"/>
              <p:cNvCxnSpPr>
                <a:cxnSpLocks noChangeShapeType="1"/>
                <a:stCxn id="14" idx="3"/>
                <a:endCxn id="13" idx="5"/>
              </p:cNvCxnSpPr>
              <p:nvPr/>
            </p:nvCxnSpPr>
            <p:spPr bwMode="auto">
              <a:xfrm flipH="1">
                <a:off x="569" y="832"/>
                <a:ext cx="558" cy="38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AutoShape 45"/>
              <p:cNvCxnSpPr>
                <a:cxnSpLocks noChangeShapeType="1"/>
                <a:stCxn id="13" idx="2"/>
                <a:endCxn id="12" idx="2"/>
              </p:cNvCxnSpPr>
              <p:nvPr/>
            </p:nvCxnSpPr>
            <p:spPr bwMode="auto">
              <a:xfrm rot="10800000" flipH="1">
                <a:off x="288" y="379"/>
                <a:ext cx="71" cy="730"/>
              </a:xfrm>
              <a:prstGeom prst="curvedConnector3">
                <a:avLst>
                  <a:gd name="adj1" fmla="val -1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AutoShape 46"/>
              <p:cNvCxnSpPr>
                <a:cxnSpLocks noChangeShapeType="1"/>
                <a:stCxn id="13" idx="6"/>
                <a:endCxn id="12" idx="6"/>
              </p:cNvCxnSpPr>
              <p:nvPr/>
            </p:nvCxnSpPr>
            <p:spPr bwMode="auto">
              <a:xfrm flipV="1">
                <a:off x="623" y="379"/>
                <a:ext cx="71" cy="730"/>
              </a:xfrm>
              <a:prstGeom prst="curvedConnector3">
                <a:avLst>
                  <a:gd name="adj1" fmla="val 2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" name="Text Box 47"/>
            <p:cNvSpPr txBox="1">
              <a:spLocks noChangeArrowheads="1"/>
            </p:cNvSpPr>
            <p:nvPr/>
          </p:nvSpPr>
          <p:spPr bwMode="auto">
            <a:xfrm>
              <a:off x="864" y="288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5</a:t>
              </a:r>
              <a:endParaRPr lang="en-US" altLang="en-US">
                <a:latin typeface="+mj-lt"/>
              </a:endParaRPr>
            </a:p>
          </p:txBody>
        </p:sp>
        <p:sp>
          <p:nvSpPr>
            <p:cNvPr id="9" name="Text Box 48"/>
            <p:cNvSpPr txBox="1">
              <a:spLocks noChangeArrowheads="1"/>
            </p:cNvSpPr>
            <p:nvPr/>
          </p:nvSpPr>
          <p:spPr bwMode="auto">
            <a:xfrm>
              <a:off x="816" y="902"/>
              <a:ext cx="2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-3</a:t>
              </a:r>
            </a:p>
          </p:txBody>
        </p:sp>
        <p:sp>
          <p:nvSpPr>
            <p:cNvPr id="10" name="Text Box 49"/>
            <p:cNvSpPr txBox="1">
              <a:spLocks noChangeArrowheads="1"/>
            </p:cNvSpPr>
            <p:nvPr/>
          </p:nvSpPr>
          <p:spPr bwMode="auto">
            <a:xfrm>
              <a:off x="764" y="672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+mj-lt"/>
                </a:rPr>
                <a:t>2</a:t>
              </a:r>
            </a:p>
          </p:txBody>
        </p:sp>
        <p:sp>
          <p:nvSpPr>
            <p:cNvPr id="11" name="Text Box 50"/>
            <p:cNvSpPr txBox="1">
              <a:spLocks noChangeArrowheads="1"/>
            </p:cNvSpPr>
            <p:nvPr/>
          </p:nvSpPr>
          <p:spPr bwMode="auto">
            <a:xfrm>
              <a:off x="188" y="624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4</a:t>
              </a:r>
            </a:p>
          </p:txBody>
        </p:sp>
      </p:grpSp>
      <p:grpSp>
        <p:nvGrpSpPr>
          <p:cNvPr id="37" name="Group 3"/>
          <p:cNvGrpSpPr>
            <a:grpSpLocks/>
          </p:cNvGrpSpPr>
          <p:nvPr/>
        </p:nvGrpSpPr>
        <p:grpSpPr bwMode="auto">
          <a:xfrm>
            <a:off x="899592" y="1124744"/>
            <a:ext cx="2667000" cy="1757363"/>
            <a:chOff x="3168" y="816"/>
            <a:chExt cx="1680" cy="1107"/>
          </a:xfrm>
        </p:grpSpPr>
        <p:grpSp>
          <p:nvGrpSpPr>
            <p:cNvPr id="38" name="Group 4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45" name="Rectangle 5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4</a:t>
                </a:r>
              </a:p>
            </p:txBody>
          </p:sp>
          <p:sp>
            <p:nvSpPr>
              <p:cNvPr id="46" name="Rectangle 6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latin typeface="+mj-lt"/>
                  </a:rPr>
                  <a:t>0</a:t>
                </a:r>
              </a:p>
            </p:txBody>
          </p: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49" name="Rectangle 9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50" name="Rectangle 10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7</a:t>
                </a:r>
                <a:endParaRPr lang="en-US" altLang="en-US">
                  <a:latin typeface="+mj-lt"/>
                </a:endParaRPr>
              </a:p>
            </p:txBody>
          </p:sp>
          <p:sp>
            <p:nvSpPr>
              <p:cNvPr id="51" name="Rectangle 11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</a:t>
                </a:r>
              </a:p>
            </p:txBody>
          </p:sp>
          <p:sp>
            <p:nvSpPr>
              <p:cNvPr id="52" name="Rectangle 12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53" name="Rectangle 13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40" name="Text Box 15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42" name="Text Box 17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28162" y="1924984"/>
            <a:ext cx="889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 D</a:t>
            </a:r>
            <a:r>
              <a:rPr lang="en-US" altLang="en-US" baseline="30000" dirty="0">
                <a:latin typeface="+mj-lt"/>
              </a:rPr>
              <a:t>1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sp>
        <p:nvSpPr>
          <p:cNvPr id="55" name="Rectangle 52"/>
          <p:cNvSpPr txBox="1">
            <a:spLocks noChangeArrowheads="1"/>
          </p:cNvSpPr>
          <p:nvPr/>
        </p:nvSpPr>
        <p:spPr>
          <a:xfrm>
            <a:off x="4043545" y="3578582"/>
            <a:ext cx="4894927" cy="251471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D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[1,3] = min( 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[1,3], 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[1,2]+D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[2,3]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		= min (</a:t>
            </a:r>
            <a:r>
              <a:rPr lang="en-US" altLang="en-US" sz="2000" dirty="0">
                <a:sym typeface="Symbol" panose="05050102010706020507" pitchFamily="18" charset="2"/>
              </a:rPr>
              <a:t>5, 4+7)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	= 5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dirty="0"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D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[3,1] = min( 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[3,1], 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[3,2]+D</a:t>
            </a:r>
            <a:r>
              <a:rPr lang="en-US" altLang="en-US" sz="2000" baseline="30000" dirty="0"/>
              <a:t>1</a:t>
            </a:r>
            <a:r>
              <a:rPr lang="en-US" altLang="en-US" sz="2000" dirty="0"/>
              <a:t>[2,1]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		= min (</a:t>
            </a:r>
            <a:r>
              <a:rPr lang="en-US" altLang="en-US" sz="2000" dirty="0">
                <a:sym typeface="Symbol" panose="05050102010706020507" pitchFamily="18" charset="2"/>
              </a:rPr>
              <a:t>, -3+2)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	= -1</a:t>
            </a:r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18357" y="3739665"/>
            <a:ext cx="889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 D</a:t>
            </a:r>
            <a:r>
              <a:rPr lang="en-US" altLang="en-US" baseline="30000" dirty="0">
                <a:latin typeface="+mj-lt"/>
              </a:rPr>
              <a:t>2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grpSp>
        <p:nvGrpSpPr>
          <p:cNvPr id="57" name="Group 3"/>
          <p:cNvGrpSpPr>
            <a:grpSpLocks/>
          </p:cNvGrpSpPr>
          <p:nvPr/>
        </p:nvGrpSpPr>
        <p:grpSpPr bwMode="auto">
          <a:xfrm>
            <a:off x="899592" y="2910951"/>
            <a:ext cx="2667000" cy="1757363"/>
            <a:chOff x="3168" y="816"/>
            <a:chExt cx="1680" cy="1107"/>
          </a:xfrm>
        </p:grpSpPr>
        <p:grpSp>
          <p:nvGrpSpPr>
            <p:cNvPr id="58" name="Group 4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65" name="Rectangle 5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4</a:t>
                </a:r>
              </a:p>
            </p:txBody>
          </p:sp>
          <p:sp>
            <p:nvSpPr>
              <p:cNvPr id="66" name="Rectangle 6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67" name="Rectangle 7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68" name="Rectangle 8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7</a:t>
                </a:r>
                <a:endParaRPr lang="en-US" altLang="en-US">
                  <a:latin typeface="+mj-lt"/>
                </a:endParaRPr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-1</a:t>
                </a:r>
              </a:p>
            </p:txBody>
          </p:sp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59" name="Text Box 14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60" name="Text Box 15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61" name="Text Box 16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62" name="Text Box 17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63" name="Text Box 18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grpSp>
        <p:nvGrpSpPr>
          <p:cNvPr id="74" name="Group 20"/>
          <p:cNvGrpSpPr>
            <a:grpSpLocks/>
          </p:cNvGrpSpPr>
          <p:nvPr/>
        </p:nvGrpSpPr>
        <p:grpSpPr bwMode="auto">
          <a:xfrm>
            <a:off x="880193" y="4741102"/>
            <a:ext cx="2667000" cy="1757363"/>
            <a:chOff x="3168" y="816"/>
            <a:chExt cx="1680" cy="1107"/>
          </a:xfrm>
        </p:grpSpPr>
        <p:grpSp>
          <p:nvGrpSpPr>
            <p:cNvPr id="75" name="Group 21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86" name="Rectangle 26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  <a:sym typeface="Symbol" panose="05050102010706020507" pitchFamily="18" charset="2"/>
                  </a:rPr>
                  <a:t>1</a:t>
                </a:r>
                <a:endParaRPr lang="en-US" altLang="en-US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  <a:sym typeface="Symbol" panose="05050102010706020507" pitchFamily="18" charset="2"/>
                  </a:rPr>
                  <a:t>2</a:t>
                </a:r>
              </a:p>
            </p:txBody>
          </p:sp>
          <p:sp>
            <p:nvSpPr>
              <p:cNvPr id="89" name="Rectangle 29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90" name="Rectangle 3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</p:grpSp>
        <p:sp>
          <p:nvSpPr>
            <p:cNvPr id="76" name="Text Box 31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1</a:t>
              </a:r>
            </a:p>
          </p:txBody>
        </p:sp>
        <p:sp>
          <p:nvSpPr>
            <p:cNvPr id="77" name="Text Box 32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78" name="Text Box 33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3</a:t>
              </a:r>
            </a:p>
          </p:txBody>
        </p:sp>
        <p:sp>
          <p:nvSpPr>
            <p:cNvPr id="79" name="Text Box 34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1</a:t>
              </a:r>
            </a:p>
          </p:txBody>
        </p:sp>
        <p:sp>
          <p:nvSpPr>
            <p:cNvPr id="80" name="Text Box 35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81" name="Text Box 36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91" name="Text Box 37"/>
          <p:cNvSpPr txBox="1">
            <a:spLocks noChangeArrowheads="1"/>
          </p:cNvSpPr>
          <p:nvPr/>
        </p:nvSpPr>
        <p:spPr bwMode="auto">
          <a:xfrm>
            <a:off x="242964" y="5579302"/>
            <a:ext cx="6751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0070C0"/>
                </a:solidFill>
                <a:latin typeface="+mj-lt"/>
              </a:rPr>
              <a:t>P 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317245" y="2991693"/>
            <a:ext cx="4264418" cy="369332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en-US" dirty="0"/>
              <a:t>Vertex 1, 2  can be intermediate nodes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2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Example Revisited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83</a:t>
            </a:fld>
            <a:endParaRPr lang="en-GB"/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6491009" y="1151917"/>
            <a:ext cx="1925638" cy="1600200"/>
            <a:chOff x="188" y="240"/>
            <a:chExt cx="1213" cy="1008"/>
          </a:xfrm>
        </p:grpSpPr>
        <p:grpSp>
          <p:nvGrpSpPr>
            <p:cNvPr id="7" name="Group 39"/>
            <p:cNvGrpSpPr>
              <a:grpSpLocks/>
            </p:cNvGrpSpPr>
            <p:nvPr/>
          </p:nvGrpSpPr>
          <p:grpSpPr bwMode="auto">
            <a:xfrm>
              <a:off x="288" y="240"/>
              <a:ext cx="1113" cy="1008"/>
              <a:chOff x="288" y="240"/>
              <a:chExt cx="1113" cy="1008"/>
            </a:xfrm>
          </p:grpSpPr>
          <p:sp>
            <p:nvSpPr>
              <p:cNvPr id="12" name="Oval 40"/>
              <p:cNvSpPr>
                <a:spLocks noChangeArrowheads="1"/>
              </p:cNvSpPr>
              <p:nvPr/>
            </p:nvSpPr>
            <p:spPr bwMode="auto">
              <a:xfrm>
                <a:off x="366" y="24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1</a:t>
                </a:r>
              </a:p>
            </p:txBody>
          </p:sp>
          <p:sp>
            <p:nvSpPr>
              <p:cNvPr id="13" name="Oval 41"/>
              <p:cNvSpPr>
                <a:spLocks noChangeArrowheads="1"/>
              </p:cNvSpPr>
              <p:nvPr/>
            </p:nvSpPr>
            <p:spPr bwMode="auto">
              <a:xfrm>
                <a:off x="295" y="97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14" name="Oval 42"/>
              <p:cNvSpPr>
                <a:spLocks noChangeArrowheads="1"/>
              </p:cNvSpPr>
              <p:nvPr/>
            </p:nvSpPr>
            <p:spPr bwMode="auto">
              <a:xfrm>
                <a:off x="1080" y="588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3</a:t>
                </a:r>
              </a:p>
            </p:txBody>
          </p:sp>
          <p:cxnSp>
            <p:nvCxnSpPr>
              <p:cNvPr id="15" name="AutoShape 43"/>
              <p:cNvCxnSpPr>
                <a:cxnSpLocks noChangeShapeType="1"/>
                <a:stCxn id="12" idx="7"/>
                <a:endCxn id="14" idx="1"/>
              </p:cNvCxnSpPr>
              <p:nvPr/>
            </p:nvCxnSpPr>
            <p:spPr bwMode="auto">
              <a:xfrm>
                <a:off x="640" y="274"/>
                <a:ext cx="487" cy="34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AutoShape 44"/>
              <p:cNvCxnSpPr>
                <a:cxnSpLocks noChangeShapeType="1"/>
                <a:stCxn id="14" idx="3"/>
                <a:endCxn id="13" idx="5"/>
              </p:cNvCxnSpPr>
              <p:nvPr/>
            </p:nvCxnSpPr>
            <p:spPr bwMode="auto">
              <a:xfrm flipH="1">
                <a:off x="569" y="832"/>
                <a:ext cx="558" cy="38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AutoShape 45"/>
              <p:cNvCxnSpPr>
                <a:cxnSpLocks noChangeShapeType="1"/>
                <a:stCxn id="13" idx="2"/>
                <a:endCxn id="12" idx="2"/>
              </p:cNvCxnSpPr>
              <p:nvPr/>
            </p:nvCxnSpPr>
            <p:spPr bwMode="auto">
              <a:xfrm rot="10800000" flipH="1">
                <a:off x="288" y="379"/>
                <a:ext cx="71" cy="730"/>
              </a:xfrm>
              <a:prstGeom prst="curvedConnector3">
                <a:avLst>
                  <a:gd name="adj1" fmla="val -1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AutoShape 46"/>
              <p:cNvCxnSpPr>
                <a:cxnSpLocks noChangeShapeType="1"/>
                <a:stCxn id="13" idx="6"/>
                <a:endCxn id="12" idx="6"/>
              </p:cNvCxnSpPr>
              <p:nvPr/>
            </p:nvCxnSpPr>
            <p:spPr bwMode="auto">
              <a:xfrm flipV="1">
                <a:off x="623" y="379"/>
                <a:ext cx="71" cy="730"/>
              </a:xfrm>
              <a:prstGeom prst="curvedConnector3">
                <a:avLst>
                  <a:gd name="adj1" fmla="val 2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" name="Text Box 47"/>
            <p:cNvSpPr txBox="1">
              <a:spLocks noChangeArrowheads="1"/>
            </p:cNvSpPr>
            <p:nvPr/>
          </p:nvSpPr>
          <p:spPr bwMode="auto">
            <a:xfrm>
              <a:off x="864" y="288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5</a:t>
              </a:r>
              <a:endParaRPr lang="en-US" altLang="en-US">
                <a:latin typeface="+mj-lt"/>
              </a:endParaRPr>
            </a:p>
          </p:txBody>
        </p:sp>
        <p:sp>
          <p:nvSpPr>
            <p:cNvPr id="9" name="Text Box 48"/>
            <p:cNvSpPr txBox="1">
              <a:spLocks noChangeArrowheads="1"/>
            </p:cNvSpPr>
            <p:nvPr/>
          </p:nvSpPr>
          <p:spPr bwMode="auto">
            <a:xfrm>
              <a:off x="816" y="902"/>
              <a:ext cx="2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-3</a:t>
              </a:r>
            </a:p>
          </p:txBody>
        </p:sp>
        <p:sp>
          <p:nvSpPr>
            <p:cNvPr id="10" name="Text Box 49"/>
            <p:cNvSpPr txBox="1">
              <a:spLocks noChangeArrowheads="1"/>
            </p:cNvSpPr>
            <p:nvPr/>
          </p:nvSpPr>
          <p:spPr bwMode="auto">
            <a:xfrm>
              <a:off x="764" y="672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+mj-lt"/>
                </a:rPr>
                <a:t>2</a:t>
              </a:r>
            </a:p>
          </p:txBody>
        </p:sp>
        <p:sp>
          <p:nvSpPr>
            <p:cNvPr id="11" name="Text Box 50"/>
            <p:cNvSpPr txBox="1">
              <a:spLocks noChangeArrowheads="1"/>
            </p:cNvSpPr>
            <p:nvPr/>
          </p:nvSpPr>
          <p:spPr bwMode="auto">
            <a:xfrm>
              <a:off x="188" y="624"/>
              <a:ext cx="2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+mj-lt"/>
                </a:rPr>
                <a:t>4</a:t>
              </a:r>
            </a:p>
          </p:txBody>
        </p:sp>
      </p:grpSp>
      <p:sp>
        <p:nvSpPr>
          <p:cNvPr id="55" name="Rectangle 52"/>
          <p:cNvSpPr txBox="1">
            <a:spLocks noChangeArrowheads="1"/>
          </p:cNvSpPr>
          <p:nvPr/>
        </p:nvSpPr>
        <p:spPr>
          <a:xfrm>
            <a:off x="4043545" y="3578582"/>
            <a:ext cx="4894927" cy="251471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D</a:t>
            </a:r>
            <a:r>
              <a:rPr lang="en-US" altLang="en-US" sz="2000" baseline="30000" dirty="0"/>
              <a:t>3</a:t>
            </a:r>
            <a:r>
              <a:rPr lang="en-US" altLang="en-US" sz="2000" dirty="0"/>
              <a:t>[1,2] = min(D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[1,2], D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[1,3]+D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[3,2]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		= min (</a:t>
            </a:r>
            <a:r>
              <a:rPr lang="en-US" altLang="en-US" sz="2000" dirty="0">
                <a:sym typeface="Symbol" panose="05050102010706020507" pitchFamily="18" charset="2"/>
              </a:rPr>
              <a:t>4, 5+(-3))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	= 2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D</a:t>
            </a:r>
            <a:r>
              <a:rPr lang="en-US" altLang="en-US" sz="2000" baseline="30000" dirty="0"/>
              <a:t>3</a:t>
            </a:r>
            <a:r>
              <a:rPr lang="en-US" altLang="en-US" sz="2000" dirty="0"/>
              <a:t>[2,1] = min(D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[2,1], D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[2,3]+D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[3,1]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		= min (</a:t>
            </a:r>
            <a:r>
              <a:rPr lang="en-US" altLang="en-US" sz="2000" dirty="0">
                <a:sym typeface="Symbol" panose="05050102010706020507" pitchFamily="18" charset="2"/>
              </a:rPr>
              <a:t>2, 7+ (-1))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	= 2</a:t>
            </a:r>
          </a:p>
        </p:txBody>
      </p:sp>
      <p:grpSp>
        <p:nvGrpSpPr>
          <p:cNvPr id="56" name="Group 20"/>
          <p:cNvGrpSpPr>
            <a:grpSpLocks/>
          </p:cNvGrpSpPr>
          <p:nvPr/>
        </p:nvGrpSpPr>
        <p:grpSpPr bwMode="auto">
          <a:xfrm>
            <a:off x="913623" y="4768936"/>
            <a:ext cx="2667000" cy="1757363"/>
            <a:chOff x="3168" y="816"/>
            <a:chExt cx="1680" cy="1107"/>
          </a:xfrm>
        </p:grpSpPr>
        <p:grpSp>
          <p:nvGrpSpPr>
            <p:cNvPr id="57" name="Group 21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64" name="Rectangle 22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solidFill>
                      <a:srgbClr val="0070C0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65" name="Rectangle 23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66" name="Rectangle 24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67" name="Rectangle 25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68" name="Rectangle 26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69" name="Rectangle 27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  <a:sym typeface="Symbol" panose="05050102010706020507" pitchFamily="18" charset="2"/>
                  </a:rPr>
                  <a:t>1</a:t>
                </a:r>
                <a:endParaRPr lang="en-US" altLang="en-US">
                  <a:solidFill>
                    <a:srgbClr val="0070C0"/>
                  </a:solidFill>
                  <a:latin typeface="+mj-lt"/>
                </a:endParaRPr>
              </a:p>
            </p:txBody>
          </p:sp>
          <p:sp>
            <p:nvSpPr>
              <p:cNvPr id="70" name="Rectangle 28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solidFill>
                      <a:srgbClr val="0070C0"/>
                    </a:solidFill>
                    <a:latin typeface="+mj-lt"/>
                    <a:sym typeface="Symbol" panose="05050102010706020507" pitchFamily="18" charset="2"/>
                  </a:rPr>
                  <a:t>2</a:t>
                </a:r>
              </a:p>
            </p:txBody>
          </p:sp>
          <p:sp>
            <p:nvSpPr>
              <p:cNvPr id="71" name="Rectangle 29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72" name="Rectangle 3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solidFill>
                      <a:srgbClr val="0070C0"/>
                    </a:solidFill>
                    <a:latin typeface="+mj-lt"/>
                  </a:rPr>
                  <a:t>0</a:t>
                </a:r>
              </a:p>
            </p:txBody>
          </p:sp>
        </p:grpSp>
        <p:sp>
          <p:nvSpPr>
            <p:cNvPr id="58" name="Text Box 31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1</a:t>
              </a:r>
            </a:p>
          </p:txBody>
        </p:sp>
        <p:sp>
          <p:nvSpPr>
            <p:cNvPr id="59" name="Text Box 32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60" name="Text Box 33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3</a:t>
              </a:r>
            </a:p>
          </p:txBody>
        </p:sp>
        <p:sp>
          <p:nvSpPr>
            <p:cNvPr id="61" name="Text Box 34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1</a:t>
              </a:r>
            </a:p>
          </p:txBody>
        </p:sp>
        <p:sp>
          <p:nvSpPr>
            <p:cNvPr id="62" name="Text Box 35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63" name="Text Box 36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70C0"/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73" name="Text Box 37"/>
          <p:cNvSpPr txBox="1">
            <a:spLocks noChangeArrowheads="1"/>
          </p:cNvSpPr>
          <p:nvPr/>
        </p:nvSpPr>
        <p:spPr bwMode="auto">
          <a:xfrm>
            <a:off x="259389" y="5601046"/>
            <a:ext cx="6751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0070C0"/>
                </a:solidFill>
                <a:latin typeface="+mj-lt"/>
              </a:rPr>
              <a:t>P =</a:t>
            </a:r>
          </a:p>
        </p:txBody>
      </p: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18357" y="1881450"/>
            <a:ext cx="889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 D</a:t>
            </a:r>
            <a:r>
              <a:rPr lang="en-US" altLang="en-US" baseline="30000" dirty="0">
                <a:latin typeface="+mj-lt"/>
              </a:rPr>
              <a:t>2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grpSp>
        <p:nvGrpSpPr>
          <p:cNvPr id="75" name="Group 3"/>
          <p:cNvGrpSpPr>
            <a:grpSpLocks/>
          </p:cNvGrpSpPr>
          <p:nvPr/>
        </p:nvGrpSpPr>
        <p:grpSpPr bwMode="auto">
          <a:xfrm>
            <a:off x="899592" y="1052736"/>
            <a:ext cx="2667000" cy="1757363"/>
            <a:chOff x="3168" y="816"/>
            <a:chExt cx="1680" cy="1107"/>
          </a:xfrm>
        </p:grpSpPr>
        <p:grpSp>
          <p:nvGrpSpPr>
            <p:cNvPr id="76" name="Group 4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83" name="Rectangle 5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4</a:t>
                </a:r>
              </a:p>
            </p:txBody>
          </p:sp>
          <p:sp>
            <p:nvSpPr>
              <p:cNvPr id="84" name="Rectangle 6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85" name="Rectangle 7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86" name="Rectangle 8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87" name="Rectangle 9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88" name="Rectangle 10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7</a:t>
                </a:r>
                <a:endParaRPr lang="en-US" altLang="en-US">
                  <a:latin typeface="+mj-lt"/>
                </a:endParaRPr>
              </a:p>
            </p:txBody>
          </p:sp>
          <p:sp>
            <p:nvSpPr>
              <p:cNvPr id="89" name="Rectangle 11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-1</a:t>
                </a:r>
              </a:p>
            </p:txBody>
          </p:sp>
          <p:sp>
            <p:nvSpPr>
              <p:cNvPr id="90" name="Rectangle 12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77" name="Text Box 14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78" name="Text Box 15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79" name="Text Box 16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80" name="Text Box 17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81" name="Text Box 18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82" name="Text Box 19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sp>
        <p:nvSpPr>
          <p:cNvPr id="92" name="Text Box 2"/>
          <p:cNvSpPr txBox="1">
            <a:spLocks noChangeArrowheads="1"/>
          </p:cNvSpPr>
          <p:nvPr/>
        </p:nvSpPr>
        <p:spPr bwMode="auto">
          <a:xfrm>
            <a:off x="-14808" y="3502592"/>
            <a:ext cx="889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 D</a:t>
            </a:r>
            <a:r>
              <a:rPr lang="en-US" altLang="en-US" baseline="30000" dirty="0">
                <a:latin typeface="+mj-lt"/>
              </a:rPr>
              <a:t>3 </a:t>
            </a:r>
            <a:r>
              <a:rPr lang="en-US" altLang="en-US" dirty="0">
                <a:latin typeface="+mj-lt"/>
              </a:rPr>
              <a:t>=</a:t>
            </a:r>
          </a:p>
        </p:txBody>
      </p:sp>
      <p:grpSp>
        <p:nvGrpSpPr>
          <p:cNvPr id="93" name="Group 3"/>
          <p:cNvGrpSpPr>
            <a:grpSpLocks/>
          </p:cNvGrpSpPr>
          <p:nvPr/>
        </p:nvGrpSpPr>
        <p:grpSpPr bwMode="auto">
          <a:xfrm>
            <a:off x="899592" y="2892992"/>
            <a:ext cx="2667000" cy="1757363"/>
            <a:chOff x="3168" y="816"/>
            <a:chExt cx="1680" cy="1107"/>
          </a:xfrm>
        </p:grpSpPr>
        <p:grpSp>
          <p:nvGrpSpPr>
            <p:cNvPr id="94" name="Group 4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101" name="Rectangle 5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>
                    <a:solidFill>
                      <a:srgbClr val="0070C0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02" name="Rectangle 6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103" name="Rectangle 7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5</a:t>
                </a:r>
              </a:p>
            </p:txBody>
          </p:sp>
          <p:sp>
            <p:nvSpPr>
              <p:cNvPr id="104" name="Rectangle 8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2</a:t>
                </a:r>
              </a:p>
            </p:txBody>
          </p:sp>
          <p:sp>
            <p:nvSpPr>
              <p:cNvPr id="105" name="Rectangle 9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106" name="Rectangle 10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7</a:t>
                </a:r>
                <a:endParaRPr lang="en-US" altLang="en-US">
                  <a:latin typeface="+mj-lt"/>
                </a:endParaRPr>
              </a:p>
            </p:txBody>
          </p:sp>
          <p:sp>
            <p:nvSpPr>
              <p:cNvPr id="107" name="Rectangle 11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-1</a:t>
                </a:r>
              </a:p>
            </p:txBody>
          </p:sp>
          <p:sp>
            <p:nvSpPr>
              <p:cNvPr id="108" name="Rectangle 12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-3</a:t>
                </a:r>
              </a:p>
            </p:txBody>
          </p:sp>
          <p:sp>
            <p:nvSpPr>
              <p:cNvPr id="109" name="Rectangle 13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95" name="Text Box 14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96" name="Text Box 15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97" name="Text Box 16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98" name="Text Box 17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99" name="Text Box 18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100" name="Text Box 19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sp>
        <p:nvSpPr>
          <p:cNvPr id="110" name="Rectangle 109"/>
          <p:cNvSpPr/>
          <p:nvPr/>
        </p:nvSpPr>
        <p:spPr>
          <a:xfrm>
            <a:off x="4275398" y="3003081"/>
            <a:ext cx="4431219" cy="369332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en-US" dirty="0"/>
              <a:t>Vertex 1, 2, 3  can be intermediate nodes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5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9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Intermediate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648072"/>
          </a:xfrm>
        </p:spPr>
        <p:txBody>
          <a:bodyPr/>
          <a:lstStyle/>
          <a:p>
            <a:r>
              <a:rPr lang="en-US"/>
              <a:t>To print the intermediate nodes on shortest path from vertex i to j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84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971600" y="2052578"/>
            <a:ext cx="2736304" cy="2862322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indent="-57150"/>
            <a:r>
              <a:rPr lang="en-US" dirty="0">
                <a:latin typeface="Consolas" panose="020B0609020204030204" pitchFamily="49" charset="0"/>
              </a:rPr>
              <a:t>Path 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, j) </a:t>
            </a:r>
          </a:p>
          <a:p>
            <a:pPr indent="-57150"/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indent="-57150"/>
            <a:r>
              <a:rPr lang="en-US" dirty="0">
                <a:latin typeface="Consolas" panose="020B0609020204030204" pitchFamily="49" charset="0"/>
              </a:rPr>
              <a:t>    k= P[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, j ]; </a:t>
            </a:r>
          </a:p>
          <a:p>
            <a:pPr indent="-57150"/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(k == 0) {</a:t>
            </a:r>
          </a:p>
          <a:p>
            <a:pPr indent="-57150"/>
            <a:r>
              <a:rPr lang="en-US" dirty="0">
                <a:latin typeface="Consolas" panose="020B0609020204030204" pitchFamily="49" charset="0"/>
              </a:rPr>
              <a:t>        return;</a:t>
            </a:r>
          </a:p>
          <a:p>
            <a:pPr indent="-57150"/>
            <a:r>
              <a:rPr lang="en-US" dirty="0">
                <a:latin typeface="Consolas" panose="020B0609020204030204" pitchFamily="49" charset="0"/>
              </a:rPr>
              <a:t>    }</a:t>
            </a:r>
          </a:p>
          <a:p>
            <a:pPr indent="-57150"/>
            <a:r>
              <a:rPr lang="en-US" dirty="0">
                <a:latin typeface="Consolas" panose="020B0609020204030204" pitchFamily="49" charset="0"/>
              </a:rPr>
              <a:t>    Path 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, k);</a:t>
            </a:r>
          </a:p>
          <a:p>
            <a:pPr indent="-57150"/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( k);</a:t>
            </a:r>
          </a:p>
          <a:p>
            <a:pPr indent="-57150"/>
            <a:r>
              <a:rPr lang="en-US" dirty="0">
                <a:latin typeface="Consolas" panose="020B0609020204030204" pitchFamily="49" charset="0"/>
              </a:rPr>
              <a:t>    Path (k, j);</a:t>
            </a:r>
          </a:p>
          <a:p>
            <a:pPr indent="-57150"/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5873750" y="2073932"/>
            <a:ext cx="1925638" cy="1600200"/>
            <a:chOff x="188" y="240"/>
            <a:chExt cx="1213" cy="1008"/>
          </a:xfrm>
        </p:grpSpPr>
        <p:grpSp>
          <p:nvGrpSpPr>
            <p:cNvPr id="8" name="Group 23"/>
            <p:cNvGrpSpPr>
              <a:grpSpLocks/>
            </p:cNvGrpSpPr>
            <p:nvPr/>
          </p:nvGrpSpPr>
          <p:grpSpPr bwMode="auto">
            <a:xfrm>
              <a:off x="288" y="240"/>
              <a:ext cx="1113" cy="1008"/>
              <a:chOff x="288" y="240"/>
              <a:chExt cx="1113" cy="1008"/>
            </a:xfrm>
          </p:grpSpPr>
          <p:sp>
            <p:nvSpPr>
              <p:cNvPr id="13" name="Oval 24"/>
              <p:cNvSpPr>
                <a:spLocks noChangeArrowheads="1"/>
              </p:cNvSpPr>
              <p:nvPr/>
            </p:nvSpPr>
            <p:spPr bwMode="auto">
              <a:xfrm>
                <a:off x="366" y="24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/>
                  <a:t>1</a:t>
                </a:r>
              </a:p>
            </p:txBody>
          </p:sp>
          <p:sp>
            <p:nvSpPr>
              <p:cNvPr id="14" name="Oval 25"/>
              <p:cNvSpPr>
                <a:spLocks noChangeArrowheads="1"/>
              </p:cNvSpPr>
              <p:nvPr/>
            </p:nvSpPr>
            <p:spPr bwMode="auto">
              <a:xfrm>
                <a:off x="295" y="970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/>
                  <a:t>2</a:t>
                </a:r>
              </a:p>
            </p:txBody>
          </p:sp>
          <p:sp>
            <p:nvSpPr>
              <p:cNvPr id="15" name="Oval 26"/>
              <p:cNvSpPr>
                <a:spLocks noChangeArrowheads="1"/>
              </p:cNvSpPr>
              <p:nvPr/>
            </p:nvSpPr>
            <p:spPr bwMode="auto">
              <a:xfrm>
                <a:off x="1080" y="588"/>
                <a:ext cx="321" cy="2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dirty="0"/>
                  <a:t>3</a:t>
                </a:r>
              </a:p>
            </p:txBody>
          </p:sp>
          <p:cxnSp>
            <p:nvCxnSpPr>
              <p:cNvPr id="16" name="AutoShape 27"/>
              <p:cNvCxnSpPr>
                <a:cxnSpLocks noChangeShapeType="1"/>
                <a:stCxn id="13" idx="7"/>
                <a:endCxn id="15" idx="1"/>
              </p:cNvCxnSpPr>
              <p:nvPr/>
            </p:nvCxnSpPr>
            <p:spPr bwMode="auto">
              <a:xfrm>
                <a:off x="640" y="274"/>
                <a:ext cx="487" cy="34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AutoShape 28"/>
              <p:cNvCxnSpPr>
                <a:cxnSpLocks noChangeShapeType="1"/>
                <a:stCxn id="15" idx="3"/>
                <a:endCxn id="14" idx="5"/>
              </p:cNvCxnSpPr>
              <p:nvPr/>
            </p:nvCxnSpPr>
            <p:spPr bwMode="auto">
              <a:xfrm flipH="1">
                <a:off x="569" y="832"/>
                <a:ext cx="558" cy="38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AutoShape 29"/>
              <p:cNvCxnSpPr>
                <a:cxnSpLocks noChangeShapeType="1"/>
                <a:stCxn id="14" idx="2"/>
                <a:endCxn id="13" idx="2"/>
              </p:cNvCxnSpPr>
              <p:nvPr/>
            </p:nvCxnSpPr>
            <p:spPr bwMode="auto">
              <a:xfrm rot="10800000" flipH="1">
                <a:off x="288" y="379"/>
                <a:ext cx="71" cy="730"/>
              </a:xfrm>
              <a:prstGeom prst="curvedConnector3">
                <a:avLst>
                  <a:gd name="adj1" fmla="val -1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AutoShape 30"/>
              <p:cNvCxnSpPr>
                <a:cxnSpLocks noChangeShapeType="1"/>
                <a:stCxn id="14" idx="6"/>
                <a:endCxn id="13" idx="6"/>
              </p:cNvCxnSpPr>
              <p:nvPr/>
            </p:nvCxnSpPr>
            <p:spPr bwMode="auto">
              <a:xfrm flipV="1">
                <a:off x="623" y="379"/>
                <a:ext cx="71" cy="730"/>
              </a:xfrm>
              <a:prstGeom prst="curvedConnector3">
                <a:avLst>
                  <a:gd name="adj1" fmla="val 240625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" name="Text Box 31"/>
            <p:cNvSpPr txBox="1">
              <a:spLocks noChangeArrowheads="1"/>
            </p:cNvSpPr>
            <p:nvPr/>
          </p:nvSpPr>
          <p:spPr bwMode="auto">
            <a:xfrm>
              <a:off x="864" y="288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/>
                <a:t>5</a:t>
              </a:r>
              <a:endParaRPr lang="en-US" altLang="en-US"/>
            </a:p>
          </p:txBody>
        </p:sp>
        <p:sp>
          <p:nvSpPr>
            <p:cNvPr id="10" name="Text Box 32"/>
            <p:cNvSpPr txBox="1">
              <a:spLocks noChangeArrowheads="1"/>
            </p:cNvSpPr>
            <p:nvPr/>
          </p:nvSpPr>
          <p:spPr bwMode="auto">
            <a:xfrm>
              <a:off x="816" y="902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/>
                <a:t>-3</a:t>
              </a:r>
            </a:p>
          </p:txBody>
        </p:sp>
        <p:sp>
          <p:nvSpPr>
            <p:cNvPr id="11" name="Text Box 33"/>
            <p:cNvSpPr txBox="1">
              <a:spLocks noChangeArrowheads="1"/>
            </p:cNvSpPr>
            <p:nvPr/>
          </p:nvSpPr>
          <p:spPr bwMode="auto">
            <a:xfrm>
              <a:off x="764" y="672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/>
                <a:t>2</a:t>
              </a:r>
            </a:p>
          </p:txBody>
        </p:sp>
        <p:sp>
          <p:nvSpPr>
            <p:cNvPr id="12" name="Text Box 34"/>
            <p:cNvSpPr txBox="1">
              <a:spLocks noChangeArrowheads="1"/>
            </p:cNvSpPr>
            <p:nvPr/>
          </p:nvSpPr>
          <p:spPr bwMode="auto">
            <a:xfrm>
              <a:off x="188" y="62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/>
                <a:t>4</a:t>
              </a:r>
            </a:p>
          </p:txBody>
        </p:sp>
      </p:grpSp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5613400" y="4109900"/>
            <a:ext cx="2667000" cy="1757363"/>
            <a:chOff x="3168" y="816"/>
            <a:chExt cx="1680" cy="1107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8" name="Rectangle 6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3</a:t>
                </a:r>
              </a:p>
            </p:txBody>
          </p:sp>
          <p:sp>
            <p:nvSpPr>
              <p:cNvPr id="29" name="Rectangle 7"/>
              <p:cNvSpPr>
                <a:spLocks noChangeArrowheads="1"/>
              </p:cNvSpPr>
              <p:nvPr/>
            </p:nvSpPr>
            <p:spPr bwMode="auto"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30" name="Rectangle 8"/>
              <p:cNvSpPr>
                <a:spLocks noChangeArrowheads="1"/>
              </p:cNvSpPr>
              <p:nvPr/>
            </p:nvSpPr>
            <p:spPr bwMode="auto"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31" name="Rectangle 9"/>
              <p:cNvSpPr>
                <a:spLocks noChangeArrowheads="1"/>
              </p:cNvSpPr>
              <p:nvPr/>
            </p:nvSpPr>
            <p:spPr bwMode="auto"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1</a:t>
                </a:r>
                <a:endParaRPr lang="en-US" altLang="en-US">
                  <a:latin typeface="+mj-lt"/>
                </a:endParaRPr>
              </a:p>
            </p:txBody>
          </p:sp>
          <p:sp>
            <p:nvSpPr>
              <p:cNvPr id="34" name="Rectangle 12"/>
              <p:cNvSpPr>
                <a:spLocks noChangeArrowheads="1"/>
              </p:cNvSpPr>
              <p:nvPr/>
            </p:nvSpPr>
            <p:spPr bwMode="auto"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  <a:sym typeface="Symbol" panose="05050102010706020507" pitchFamily="18" charset="2"/>
                  </a:rPr>
                  <a:t>2</a:t>
                </a:r>
              </a:p>
            </p:txBody>
          </p:sp>
          <p:sp>
            <p:nvSpPr>
              <p:cNvPr id="35" name="Rectangle 13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  <p:sp>
            <p:nvSpPr>
              <p:cNvPr id="36" name="Rectangle 14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+mj-lt"/>
                  </a:rPr>
                  <a:t>0</a:t>
                </a:r>
              </a:p>
            </p:txBody>
          </p:sp>
        </p:grp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3504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4032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24" name="Text Box 17"/>
            <p:cNvSpPr txBox="1">
              <a:spLocks noChangeArrowheads="1"/>
            </p:cNvSpPr>
            <p:nvPr/>
          </p:nvSpPr>
          <p:spPr bwMode="auto">
            <a:xfrm>
              <a:off x="4508" y="81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3168" y="1056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1</a:t>
              </a:r>
            </a:p>
          </p:txBody>
        </p:sp>
        <p:sp>
          <p:nvSpPr>
            <p:cNvPr id="26" name="Text Box 19"/>
            <p:cNvSpPr txBox="1">
              <a:spLocks noChangeArrowheads="1"/>
            </p:cNvSpPr>
            <p:nvPr/>
          </p:nvSpPr>
          <p:spPr bwMode="auto">
            <a:xfrm>
              <a:off x="3168" y="1344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2</a:t>
              </a:r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auto">
            <a:xfrm>
              <a:off x="3168" y="1632"/>
              <a:ext cx="2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3</a:t>
              </a:r>
            </a:p>
          </p:txBody>
        </p:sp>
      </p:grp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4988757" y="4948100"/>
            <a:ext cx="6751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P =</a:t>
            </a:r>
          </a:p>
        </p:txBody>
      </p:sp>
    </p:spTree>
    <p:extLst>
      <p:ext uri="{BB962C8B-B14F-4D97-AF65-F5344CB8AC3E}">
        <p14:creationId xmlns:p14="http://schemas.microsoft.com/office/powerpoint/2010/main" val="303783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85</a:t>
            </a:fld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3971068" y="1704728"/>
            <a:ext cx="5172932" cy="4970623"/>
            <a:chOff x="4053296" y="1510530"/>
            <a:chExt cx="5172932" cy="4970623"/>
          </a:xfrm>
        </p:grpSpPr>
        <p:pic>
          <p:nvPicPr>
            <p:cNvPr id="6" name="Picture 3" descr="C:\Users\dwharder\Desktop\k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89598" y="1565413"/>
              <a:ext cx="5074254" cy="4833679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4053296" y="3219363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6705" y="1510530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66188" y="3281084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6019488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04048" y="6018226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5</a:t>
              </a:r>
            </a:p>
          </p:txBody>
        </p:sp>
      </p:grp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555969"/>
              </p:ext>
            </p:extLst>
          </p:nvPr>
        </p:nvGraphicFramePr>
        <p:xfrm>
          <a:off x="323528" y="1454509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454509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1726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The D</a:t>
            </a:r>
            <a:r>
              <a:rPr lang="en-US" altLang="en-US" sz="2000" baseline="30000" dirty="0">
                <a:latin typeface="+mj-lt"/>
              </a:rPr>
              <a:t>0 </a:t>
            </a:r>
            <a:r>
              <a:rPr lang="en-US" altLang="en-US" sz="2000" dirty="0">
                <a:latin typeface="+mj-lt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5849274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86</a:t>
            </a:fld>
            <a:endParaRPr lang="en-GB"/>
          </a:p>
        </p:txBody>
      </p:sp>
      <p:pic>
        <p:nvPicPr>
          <p:cNvPr id="7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69646" y="1874592"/>
            <a:ext cx="5073463" cy="4833679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5320020" y="3129951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7380312" y="2636912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7164288" y="3645024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4801"/>
              </p:ext>
            </p:extLst>
          </p:nvPr>
        </p:nvGraphicFramePr>
        <p:xfrm>
          <a:off x="324517" y="1484784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17" y="1484784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1907023" y="1826537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1908693" y="1466497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35913" y="1814814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28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First attempt passing through vertex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560" y="4099140"/>
            <a:ext cx="309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>
                <a:latin typeface="+mj-lt"/>
              </a:rPr>
              <a:t>We can check: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</a:t>
            </a:r>
            <a:r>
              <a:rPr lang="en-CA" dirty="0">
                <a:latin typeface="+mj-lt"/>
                <a:cs typeface="Times New Roman" pitchFamily="18" charset="0"/>
              </a:rPr>
              <a:t>(2, 3)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(2, 1, 3)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0.191 ≯ 0.465 + 0.101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89941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87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28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First attempt passing through vertex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560" y="4099140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>
                <a:latin typeface="+mj-lt"/>
              </a:rPr>
              <a:t>We can check: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</a:t>
            </a:r>
            <a:r>
              <a:rPr lang="en-CA" dirty="0">
                <a:latin typeface="+mj-lt"/>
                <a:cs typeface="Times New Roman" pitchFamily="18" charset="0"/>
              </a:rPr>
              <a:t>(2, 4)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(2, 1, 4)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0.192 ≯ 0.465 + 0.142</a:t>
            </a:r>
            <a:endParaRPr lang="en-US" dirty="0">
              <a:latin typeface="+mj-lt"/>
            </a:endParaRPr>
          </a:p>
        </p:txBody>
      </p:sp>
      <p:pic>
        <p:nvPicPr>
          <p:cNvPr id="17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60906" y="1862863"/>
            <a:ext cx="5073463" cy="4833679"/>
          </a:xfrm>
          <a:prstGeom prst="rect">
            <a:avLst/>
          </a:prstGeom>
          <a:noFill/>
        </p:spPr>
      </p:pic>
      <p:sp>
        <p:nvSpPr>
          <p:cNvPr id="18" name="Oval 17"/>
          <p:cNvSpPr/>
          <p:nvPr/>
        </p:nvSpPr>
        <p:spPr>
          <a:xfrm>
            <a:off x="6899702" y="4063679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5315526" y="3105799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/>
          <p:cNvSpPr/>
          <p:nvPr/>
        </p:nvSpPr>
        <p:spPr>
          <a:xfrm>
            <a:off x="5868144" y="4689975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591221"/>
              </p:ext>
            </p:extLst>
          </p:nvPr>
        </p:nvGraphicFramePr>
        <p:xfrm>
          <a:off x="322924" y="1507873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924" y="1507873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Oval 21"/>
          <p:cNvSpPr/>
          <p:nvPr/>
        </p:nvSpPr>
        <p:spPr>
          <a:xfrm>
            <a:off x="2687465" y="1849626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334320" y="1837903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2699188" y="1489586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4790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88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28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First attempt passing through vertex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560" y="4099140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>
                <a:latin typeface="+mj-lt"/>
              </a:rPr>
              <a:t>We can check: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</a:t>
            </a:r>
            <a:r>
              <a:rPr lang="en-CA" dirty="0">
                <a:latin typeface="+mj-lt"/>
                <a:cs typeface="Times New Roman" pitchFamily="18" charset="0"/>
              </a:rPr>
              <a:t>(2, 5)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(2, 1, 5)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0.587 ≯ 0.465 + 0.277  </a:t>
            </a:r>
          </a:p>
        </p:txBody>
      </p:sp>
      <p:pic>
        <p:nvPicPr>
          <p:cNvPr id="25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61750" y="1908111"/>
            <a:ext cx="5073463" cy="4833679"/>
          </a:xfrm>
          <a:prstGeom prst="rect">
            <a:avLst/>
          </a:prstGeom>
          <a:noFill/>
        </p:spPr>
      </p:pic>
      <p:sp>
        <p:nvSpPr>
          <p:cNvPr id="26" name="Oval 25"/>
          <p:cNvSpPr/>
          <p:nvPr/>
        </p:nvSpPr>
        <p:spPr>
          <a:xfrm>
            <a:off x="5796136" y="4221088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/>
          <p:cNvSpPr/>
          <p:nvPr/>
        </p:nvSpPr>
        <p:spPr>
          <a:xfrm>
            <a:off x="5327249" y="3092406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4679177" y="4653136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478887"/>
              </p:ext>
            </p:extLst>
          </p:nvPr>
        </p:nvGraphicFramePr>
        <p:xfrm>
          <a:off x="323528" y="1503071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503071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3480157" y="1844824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3491880" y="1484784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334924" y="1833101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91665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89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28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First attempt passing through vertex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560" y="4099140"/>
            <a:ext cx="35283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+mj-lt"/>
              </a:rPr>
              <a:t>Here is a shorter path</a:t>
            </a:r>
            <a:r>
              <a:rPr lang="en-CA" dirty="0">
                <a:latin typeface="+mj-lt"/>
              </a:rPr>
              <a:t>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</a:t>
            </a:r>
            <a:r>
              <a:rPr lang="en-CA" dirty="0">
                <a:latin typeface="+mj-lt"/>
                <a:cs typeface="Times New Roman" pitchFamily="18" charset="0"/>
              </a:rPr>
              <a:t>(3, 2)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(3, 1, 2)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0.554 &gt; 0.245 + 0.100 = 0.345 </a:t>
            </a:r>
          </a:p>
        </p:txBody>
      </p:sp>
      <p:pic>
        <p:nvPicPr>
          <p:cNvPr id="17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69958" y="1887979"/>
            <a:ext cx="5073463" cy="4833679"/>
          </a:xfrm>
          <a:prstGeom prst="rect">
            <a:avLst/>
          </a:prstGeom>
          <a:noFill/>
        </p:spPr>
      </p:pic>
      <p:sp>
        <p:nvSpPr>
          <p:cNvPr id="18" name="Oval 17"/>
          <p:cNvSpPr/>
          <p:nvPr/>
        </p:nvSpPr>
        <p:spPr>
          <a:xfrm>
            <a:off x="7212850" y="3224699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6109284" y="3872771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/>
          <p:cNvSpPr/>
          <p:nvPr/>
        </p:nvSpPr>
        <p:spPr>
          <a:xfrm>
            <a:off x="5148064" y="2600073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566357"/>
              </p:ext>
            </p:extLst>
          </p:nvPr>
        </p:nvGraphicFramePr>
        <p:xfrm>
          <a:off x="322924" y="1576737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924" y="1576737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Oval 21"/>
          <p:cNvSpPr/>
          <p:nvPr/>
        </p:nvSpPr>
        <p:spPr>
          <a:xfrm>
            <a:off x="1103995" y="2294041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322924" y="2280200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1115012" y="1558450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71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328498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70C0"/>
                </a:solidFill>
              </a:rPr>
              <a:t>Single Source Shortest Path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268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90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28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First attempt passing through vertex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560" y="4099140"/>
            <a:ext cx="35283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+mj-lt"/>
              </a:rPr>
              <a:t>Here is a shorter path</a:t>
            </a:r>
            <a:r>
              <a:rPr lang="en-CA" dirty="0">
                <a:latin typeface="+mj-lt"/>
              </a:rPr>
              <a:t>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</a:t>
            </a:r>
            <a:r>
              <a:rPr lang="en-CA" dirty="0">
                <a:latin typeface="+mj-lt"/>
                <a:cs typeface="Times New Roman" pitchFamily="18" charset="0"/>
              </a:rPr>
              <a:t>(3, 2)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(3, 1, 2)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0.554 &gt; 0.245 + 0.100 = 0.345 </a:t>
            </a:r>
          </a:p>
        </p:txBody>
      </p:sp>
      <p:pic>
        <p:nvPicPr>
          <p:cNvPr id="17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70537" y="1793321"/>
            <a:ext cx="5073463" cy="4833679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755577" y="5430112"/>
            <a:ext cx="2880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+mj-lt"/>
              </a:rPr>
              <a:t>We can update matrix!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048339"/>
              </p:ext>
            </p:extLst>
          </p:nvPr>
        </p:nvGraphicFramePr>
        <p:xfrm>
          <a:off x="482592" y="1576737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592" y="1576737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val 26"/>
          <p:cNvSpPr/>
          <p:nvPr/>
        </p:nvSpPr>
        <p:spPr>
          <a:xfrm>
            <a:off x="1263663" y="2294041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1832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91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28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First attempt passing through vertex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560" y="4099140"/>
            <a:ext cx="35283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+mj-lt"/>
              </a:rPr>
              <a:t>We can check</a:t>
            </a:r>
            <a:r>
              <a:rPr lang="en-CA" dirty="0">
                <a:latin typeface="+mj-lt"/>
              </a:rPr>
              <a:t>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</a:t>
            </a:r>
            <a:r>
              <a:rPr lang="en-CA" dirty="0">
                <a:latin typeface="+mj-lt"/>
                <a:cs typeface="Times New Roman" pitchFamily="18" charset="0"/>
              </a:rPr>
              <a:t>(3, 4)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(3, 1, 4)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</a:t>
            </a:r>
            <a:r>
              <a:rPr lang="en-CA" dirty="0">
                <a:cs typeface="Times New Roman" pitchFamily="18" charset="0"/>
              </a:rPr>
              <a:t>0.333 ≯ 0.245 + 0.142</a:t>
            </a:r>
            <a:endParaRPr lang="en-CA" dirty="0">
              <a:latin typeface="+mj-lt"/>
              <a:cs typeface="Times New Roman" pitchFamily="18" charset="0"/>
            </a:endParaRPr>
          </a:p>
        </p:txBody>
      </p:sp>
      <p:pic>
        <p:nvPicPr>
          <p:cNvPr id="17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19919" y="1887979"/>
            <a:ext cx="5073463" cy="4833679"/>
          </a:xfrm>
          <a:prstGeom prst="rect">
            <a:avLst/>
          </a:prstGeom>
          <a:noFill/>
        </p:spPr>
      </p:pic>
      <p:sp>
        <p:nvSpPr>
          <p:cNvPr id="18" name="Oval 17"/>
          <p:cNvSpPr/>
          <p:nvPr/>
        </p:nvSpPr>
        <p:spPr>
          <a:xfrm>
            <a:off x="8157278" y="4806446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6109284" y="3872771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/>
          <p:cNvSpPr/>
          <p:nvPr/>
        </p:nvSpPr>
        <p:spPr>
          <a:xfrm>
            <a:off x="5833366" y="4684559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2688465" y="2280200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322924" y="2280200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2688465" y="1560730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82493"/>
              </p:ext>
            </p:extLst>
          </p:nvPr>
        </p:nvGraphicFramePr>
        <p:xfrm>
          <a:off x="395536" y="1576737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576737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1525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92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28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First attempt passing through vertex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4245" y="4100518"/>
            <a:ext cx="36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+mj-lt"/>
              </a:rPr>
              <a:t>Another shorter path</a:t>
            </a:r>
            <a:r>
              <a:rPr lang="en-CA" dirty="0">
                <a:latin typeface="+mj-lt"/>
              </a:rPr>
              <a:t>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 </a:t>
            </a:r>
            <a:r>
              <a:rPr lang="en-CA" dirty="0">
                <a:latin typeface="+mj-lt"/>
                <a:cs typeface="Times New Roman" pitchFamily="18" charset="0"/>
              </a:rPr>
              <a:t>(3, 5)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(3, 1, 5)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0.931 &gt; 0.245 + 0.277 = 0.522 </a:t>
            </a:r>
          </a:p>
        </p:txBody>
      </p:sp>
      <p:pic>
        <p:nvPicPr>
          <p:cNvPr id="25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09906" y="1899702"/>
            <a:ext cx="5073463" cy="4833679"/>
          </a:xfrm>
          <a:prstGeom prst="rect">
            <a:avLst/>
          </a:prstGeom>
          <a:noFill/>
        </p:spPr>
      </p:pic>
      <p:sp>
        <p:nvSpPr>
          <p:cNvPr id="26" name="Oval 25"/>
          <p:cNvSpPr/>
          <p:nvPr/>
        </p:nvSpPr>
        <p:spPr>
          <a:xfrm>
            <a:off x="6132730" y="3884494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/>
          <p:cNvSpPr/>
          <p:nvPr/>
        </p:nvSpPr>
        <p:spPr>
          <a:xfrm>
            <a:off x="4679177" y="4617967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7306634" y="4450505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718519"/>
              </p:ext>
            </p:extLst>
          </p:nvPr>
        </p:nvGraphicFramePr>
        <p:xfrm>
          <a:off x="395536" y="1563744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563744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395536" y="2278930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3552165" y="2281048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3541854" y="1545457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6358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93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28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First attempt passing through vertex 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5577" y="5430112"/>
            <a:ext cx="2880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+mj-lt"/>
              </a:rPr>
              <a:t>We can update matrix!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4245" y="4100518"/>
            <a:ext cx="36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+mj-lt"/>
              </a:rPr>
              <a:t>Another shorter path</a:t>
            </a:r>
            <a:r>
              <a:rPr lang="en-CA" dirty="0">
                <a:latin typeface="+mj-lt"/>
              </a:rPr>
              <a:t>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 </a:t>
            </a:r>
            <a:r>
              <a:rPr lang="en-CA" dirty="0">
                <a:latin typeface="+mj-lt"/>
                <a:cs typeface="Times New Roman" pitchFamily="18" charset="0"/>
              </a:rPr>
              <a:t>(3, 5)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(3, 1, 5)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0.931 &gt; 0.245 + 0.277 = 0.522 </a:t>
            </a:r>
          </a:p>
        </p:txBody>
      </p:sp>
      <p:pic>
        <p:nvPicPr>
          <p:cNvPr id="21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83501" y="1877826"/>
            <a:ext cx="5073463" cy="4833679"/>
          </a:xfrm>
          <a:prstGeom prst="rect">
            <a:avLst/>
          </a:prstGeom>
          <a:noFill/>
        </p:spPr>
      </p:pic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263955"/>
              </p:ext>
            </p:extLst>
          </p:nvPr>
        </p:nvGraphicFramePr>
        <p:xfrm>
          <a:off x="401854" y="1615729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854" y="1615729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val 28"/>
          <p:cNvSpPr/>
          <p:nvPr/>
        </p:nvSpPr>
        <p:spPr>
          <a:xfrm>
            <a:off x="3558483" y="2333033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3495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94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28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First attempt passing through vertex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4245" y="4083640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>
                <a:latin typeface="+mj-lt"/>
              </a:rPr>
              <a:t>Continuing: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 </a:t>
            </a:r>
            <a:r>
              <a:rPr lang="en-CA" dirty="0">
                <a:latin typeface="+mj-lt"/>
                <a:cs typeface="Times New Roman" pitchFamily="18" charset="0"/>
              </a:rPr>
              <a:t>(4, 2)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(4, 1, 2)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0.668 ≯ 1.032 + 0.100</a:t>
            </a:r>
            <a:br>
              <a:rPr lang="en-CA" dirty="0">
                <a:latin typeface="+mj-lt"/>
                <a:cs typeface="Times New Roman" pitchFamily="18" charset="0"/>
              </a:rPr>
            </a:br>
            <a:endParaRPr lang="en-CA" dirty="0">
              <a:latin typeface="+mj-lt"/>
              <a:cs typeface="Times New Roman" pitchFamily="18" charset="0"/>
            </a:endParaRPr>
          </a:p>
        </p:txBody>
      </p:sp>
      <p:pic>
        <p:nvPicPr>
          <p:cNvPr id="17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34645" y="1897634"/>
            <a:ext cx="5073463" cy="4833679"/>
          </a:xfrm>
          <a:prstGeom prst="rect">
            <a:avLst/>
          </a:prstGeom>
          <a:noFill/>
        </p:spPr>
      </p:pic>
      <p:sp>
        <p:nvSpPr>
          <p:cNvPr id="18" name="Oval 17"/>
          <p:cNvSpPr/>
          <p:nvPr/>
        </p:nvSpPr>
        <p:spPr>
          <a:xfrm>
            <a:off x="5148064" y="2601743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6479377" y="5565794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/>
          <p:cNvSpPr/>
          <p:nvPr/>
        </p:nvSpPr>
        <p:spPr>
          <a:xfrm>
            <a:off x="6516216" y="4365104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358831" y="2673739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1150919" y="1558450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1150919" y="2673739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452295" y="5396811"/>
            <a:ext cx="3776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/>
              <a:t>In fact, no other shorter paths</a:t>
            </a:r>
            <a:br>
              <a:rPr lang="en-CA" b="1" dirty="0"/>
            </a:br>
            <a:r>
              <a:rPr lang="en-CA" b="1" dirty="0"/>
              <a:t>through vertex 1 exist!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67834"/>
              </p:ext>
            </p:extLst>
          </p:nvPr>
        </p:nvGraphicFramePr>
        <p:xfrm>
          <a:off x="322924" y="1558450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924" y="1558450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57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95</a:t>
            </a:fld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3997886" y="1670120"/>
            <a:ext cx="5172932" cy="4970623"/>
            <a:chOff x="4053296" y="1510530"/>
            <a:chExt cx="5172932" cy="4970623"/>
          </a:xfrm>
        </p:grpSpPr>
        <p:pic>
          <p:nvPicPr>
            <p:cNvPr id="6" name="Picture 3" descr="C:\Users\dwharder\Desktop\k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89598" y="1565413"/>
              <a:ext cx="5074254" cy="4833679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4053296" y="3219363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6705" y="1510530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66188" y="3281084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6019488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04048" y="6018226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5</a:t>
              </a:r>
            </a:p>
          </p:txBody>
        </p:sp>
      </p:grp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323528" y="1454509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454509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1726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The D</a:t>
            </a:r>
            <a:r>
              <a:rPr lang="en-US" altLang="en-US" sz="2000" baseline="30000" dirty="0">
                <a:latin typeface="+mj-lt"/>
              </a:rPr>
              <a:t>0 </a:t>
            </a:r>
            <a:r>
              <a:rPr lang="en-US" altLang="en-US" sz="2000" dirty="0">
                <a:latin typeface="+mj-lt"/>
              </a:rPr>
              <a:t>matrix</a:t>
            </a:r>
          </a:p>
        </p:txBody>
      </p:sp>
      <p:sp>
        <p:nvSpPr>
          <p:cNvPr id="14" name="Text Box 70"/>
          <p:cNvSpPr txBox="1">
            <a:spLocks noChangeArrowheads="1"/>
          </p:cNvSpPr>
          <p:nvPr/>
        </p:nvSpPr>
        <p:spPr bwMode="auto">
          <a:xfrm>
            <a:off x="269039" y="3755322"/>
            <a:ext cx="1726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The D</a:t>
            </a:r>
            <a:r>
              <a:rPr lang="en-US" altLang="en-US" sz="2000" baseline="30000" dirty="0">
                <a:latin typeface="+mj-lt"/>
              </a:rPr>
              <a:t>1 </a:t>
            </a:r>
            <a:r>
              <a:rPr lang="en-US" altLang="en-US" sz="2000" dirty="0">
                <a:latin typeface="+mj-lt"/>
              </a:rPr>
              <a:t>matrix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292213"/>
              </p:ext>
            </p:extLst>
          </p:nvPr>
        </p:nvGraphicFramePr>
        <p:xfrm>
          <a:off x="269039" y="4136631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73040" imgH="1066680" progId="Equation.DSMT4">
                  <p:embed/>
                </p:oleObj>
              </mc:Choice>
              <mc:Fallback>
                <p:oleObj name="Equation" r:id="rId5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39" y="4136631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3443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96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443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Now attempt passing through vertex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9574" y="3757553"/>
            <a:ext cx="3600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>
                <a:latin typeface="+mj-lt"/>
              </a:rPr>
              <a:t>There are three shorter paths: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 </a:t>
            </a:r>
            <a:r>
              <a:rPr lang="en-CA" dirty="0">
                <a:latin typeface="+mj-lt"/>
                <a:cs typeface="Times New Roman" pitchFamily="18" charset="0"/>
              </a:rPr>
              <a:t>(5, 1)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(5, 2, 1)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0.867 &gt; 0.119 + 0.465 = 0.584</a:t>
            </a:r>
            <a:br>
              <a:rPr lang="en-CA" dirty="0">
                <a:latin typeface="+mj-lt"/>
                <a:cs typeface="Times New Roman" pitchFamily="18" charset="0"/>
              </a:rPr>
            </a:br>
            <a:r>
              <a:rPr lang="en-CA" dirty="0">
                <a:latin typeface="+mj-lt"/>
                <a:cs typeface="Times New Roman" pitchFamily="18" charset="0"/>
              </a:rPr>
              <a:t>  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(5, 3)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(5, 2, 3)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0.352 &gt; 0.119 + 0.191 = 0.310</a:t>
            </a:r>
          </a:p>
          <a:p>
            <a:pPr>
              <a:buNone/>
            </a:pPr>
            <a:endParaRPr lang="en-CA" dirty="0">
              <a:latin typeface="+mj-lt"/>
              <a:cs typeface="Times New Roman" pitchFamily="18" charset="0"/>
            </a:endParaRP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(5, 4)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(5, 2, 4)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0.398 &gt; 0.119 + 0.192 = 0.311</a:t>
            </a:r>
          </a:p>
        </p:txBody>
      </p:sp>
      <p:pic>
        <p:nvPicPr>
          <p:cNvPr id="21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77689" y="1866202"/>
            <a:ext cx="5073463" cy="4833679"/>
          </a:xfrm>
          <a:prstGeom prst="rect">
            <a:avLst/>
          </a:prstGeom>
          <a:noFill/>
        </p:spPr>
      </p:pic>
      <p:sp>
        <p:nvSpPr>
          <p:cNvPr id="26" name="Oval 25"/>
          <p:cNvSpPr/>
          <p:nvPr/>
        </p:nvSpPr>
        <p:spPr>
          <a:xfrm>
            <a:off x="6082498" y="5840433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/>
          <p:cNvSpPr/>
          <p:nvPr/>
        </p:nvSpPr>
        <p:spPr>
          <a:xfrm>
            <a:off x="4283968" y="5050015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5603558" y="5373216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414309"/>
              </p:ext>
            </p:extLst>
          </p:nvPr>
        </p:nvGraphicFramePr>
        <p:xfrm>
          <a:off x="328364" y="1515095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364" y="1515095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328364" y="2985530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2665671" y="2985530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1901523" y="2985530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3827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97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443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Now attempt passing through vertex 2</a:t>
            </a:r>
          </a:p>
        </p:txBody>
      </p:sp>
      <p:pic>
        <p:nvPicPr>
          <p:cNvPr id="21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70537" y="1786196"/>
            <a:ext cx="5073463" cy="4833679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68245" y="4139862"/>
            <a:ext cx="2880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+mj-lt"/>
              </a:rPr>
              <a:t>We can update matrix to get D</a:t>
            </a:r>
            <a:r>
              <a:rPr lang="en-US" b="1" baseline="30000" dirty="0">
                <a:latin typeface="+mj-lt"/>
              </a:rPr>
              <a:t>2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617479"/>
              </p:ext>
            </p:extLst>
          </p:nvPr>
        </p:nvGraphicFramePr>
        <p:xfrm>
          <a:off x="333340" y="1523424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40" y="1523424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333340" y="2993859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/>
          <p:cNvSpPr/>
          <p:nvPr/>
        </p:nvSpPr>
        <p:spPr>
          <a:xfrm>
            <a:off x="2670647" y="2993859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1906499" y="2993859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19076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98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443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Now attempt passing through vertex 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9574" y="3757553"/>
            <a:ext cx="3600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>
                <a:latin typeface="+mj-lt"/>
              </a:rPr>
              <a:t>There are three shorter paths: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  </a:t>
            </a:r>
            <a:r>
              <a:rPr lang="en-CA" dirty="0">
                <a:latin typeface="+mj-lt"/>
                <a:cs typeface="Times New Roman" pitchFamily="18" charset="0"/>
              </a:rPr>
              <a:t>(2, 1)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(2, 3, 1)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0.465 &gt; 0.191 + 0.245 = 0.436  </a:t>
            </a:r>
            <a:br>
              <a:rPr lang="en-CA" dirty="0">
                <a:latin typeface="+mj-lt"/>
                <a:cs typeface="Times New Roman" pitchFamily="18" charset="0"/>
              </a:rPr>
            </a:br>
            <a:r>
              <a:rPr lang="en-CA" dirty="0">
                <a:latin typeface="+mj-lt"/>
                <a:cs typeface="Times New Roman" pitchFamily="18" charset="0"/>
              </a:rPr>
              <a:t>  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(4, 1)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(4, 3, 1)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1.032 &gt; 0.656 + 0.245 = 0.901</a:t>
            </a:r>
          </a:p>
          <a:p>
            <a:pPr>
              <a:buNone/>
            </a:pPr>
            <a:endParaRPr lang="en-CA" dirty="0">
              <a:latin typeface="+mj-lt"/>
              <a:cs typeface="Times New Roman" pitchFamily="18" charset="0"/>
            </a:endParaRP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(5, 1) </a:t>
            </a:r>
            <a:r>
              <a:rPr lang="en-CA" dirty="0">
                <a:latin typeface="+mj-lt"/>
              </a:rPr>
              <a:t>→</a:t>
            </a:r>
            <a:r>
              <a:rPr lang="en-CA" dirty="0">
                <a:latin typeface="+mj-lt"/>
                <a:cs typeface="Times New Roman" pitchFamily="18" charset="0"/>
              </a:rPr>
              <a:t> (5, 3, 1)</a:t>
            </a:r>
          </a:p>
          <a:p>
            <a:pPr>
              <a:buNone/>
            </a:pPr>
            <a:r>
              <a:rPr lang="en-CA" dirty="0">
                <a:latin typeface="+mj-lt"/>
                <a:cs typeface="Times New Roman" pitchFamily="18" charset="0"/>
              </a:rPr>
              <a:t>  0.584 &gt; 0.310 + 0.245 = 0.555</a:t>
            </a:r>
          </a:p>
        </p:txBody>
      </p:sp>
      <p:pic>
        <p:nvPicPr>
          <p:cNvPr id="21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79484" y="1878044"/>
            <a:ext cx="5073463" cy="4833679"/>
          </a:xfrm>
          <a:prstGeom prst="rect">
            <a:avLst/>
          </a:prstGeom>
          <a:noFill/>
        </p:spPr>
      </p:pic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372519"/>
              </p:ext>
            </p:extLst>
          </p:nvPr>
        </p:nvGraphicFramePr>
        <p:xfrm>
          <a:off x="421882" y="1592898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882" y="1592898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Oval 22"/>
          <p:cNvSpPr/>
          <p:nvPr/>
        </p:nvSpPr>
        <p:spPr>
          <a:xfrm>
            <a:off x="421882" y="3063333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408420" y="2703293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410865" y="1939145"/>
            <a:ext cx="936104" cy="432048"/>
          </a:xfrm>
          <a:prstGeom prst="ellipse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5292080" y="3094357"/>
            <a:ext cx="936104" cy="432048"/>
          </a:xfrm>
          <a:prstGeom prst="ellipse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6516216" y="5576283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4298842" y="5050214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6507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 – Another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26-SPT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99</a:t>
            </a:fld>
            <a:endParaRPr lang="en-GB"/>
          </a:p>
        </p:txBody>
      </p:sp>
      <p:sp>
        <p:nvSpPr>
          <p:cNvPr id="15" name="Text Box 70"/>
          <p:cNvSpPr txBox="1">
            <a:spLocks noChangeArrowheads="1"/>
          </p:cNvSpPr>
          <p:nvPr/>
        </p:nvSpPr>
        <p:spPr bwMode="auto">
          <a:xfrm>
            <a:off x="322924" y="1071571"/>
            <a:ext cx="45443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+mj-lt"/>
              </a:rPr>
              <a:t>Now attempt passing through vertex 3</a:t>
            </a:r>
          </a:p>
        </p:txBody>
      </p:sp>
      <p:pic>
        <p:nvPicPr>
          <p:cNvPr id="21" name="Picture 3" descr="C:\Users\dwharder\Desktop\k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36466" y="1827866"/>
            <a:ext cx="5073463" cy="4833679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68245" y="4139862"/>
            <a:ext cx="2880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+mj-lt"/>
              </a:rPr>
              <a:t>We can update matrix to get D</a:t>
            </a:r>
            <a:r>
              <a:rPr lang="en-US" b="1" baseline="30000" dirty="0">
                <a:latin typeface="+mj-lt"/>
              </a:rPr>
              <a:t>3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035477"/>
              </p:ext>
            </p:extLst>
          </p:nvPr>
        </p:nvGraphicFramePr>
        <p:xfrm>
          <a:off x="351249" y="1576737"/>
          <a:ext cx="4054102" cy="190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1066680" progId="Equation.DSMT4">
                  <p:embed/>
                </p:oleObj>
              </mc:Choice>
              <mc:Fallback>
                <p:oleObj name="Equation" r:id="rId3" imgW="227304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249" y="1576737"/>
                        <a:ext cx="4054102" cy="1902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351249" y="3047172"/>
            <a:ext cx="936104" cy="432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37787" y="2687132"/>
            <a:ext cx="93610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340232" y="1922984"/>
            <a:ext cx="936104" cy="432048"/>
          </a:xfrm>
          <a:prstGeom prst="ellipse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17249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10386</TotalTime>
  <Words>8034</Words>
  <Application>Microsoft Office PowerPoint</Application>
  <PresentationFormat>On-screen Show (4:3)</PresentationFormat>
  <Paragraphs>3471</Paragraphs>
  <Slides>108</Slides>
  <Notes>1</Notes>
  <HiddenSlides>33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Wingdings</vt:lpstr>
      <vt:lpstr>Arial</vt:lpstr>
      <vt:lpstr>Tahoma</vt:lpstr>
      <vt:lpstr>Times New Roman</vt:lpstr>
      <vt:lpstr>Consolas</vt:lpstr>
      <vt:lpstr>Default Design</vt:lpstr>
      <vt:lpstr>Visio.Drawing.6</vt:lpstr>
      <vt:lpstr>Equation</vt:lpstr>
      <vt:lpstr>Data Structures</vt:lpstr>
      <vt:lpstr>Shortest Path</vt:lpstr>
      <vt:lpstr>Application – Circuit Design</vt:lpstr>
      <vt:lpstr>Application – Computer Networks</vt:lpstr>
      <vt:lpstr>Application – Computer Networks</vt:lpstr>
      <vt:lpstr>Application – Computer Networks</vt:lpstr>
      <vt:lpstr>Application – Traffic </vt:lpstr>
      <vt:lpstr>Variants of Shortest Path</vt:lpstr>
      <vt:lpstr>PowerPoint Presentation</vt:lpstr>
      <vt:lpstr>Dijkstra's Algorithm </vt:lpstr>
      <vt:lpstr>Dijkstra's Algorithm - Pseudocode</vt:lpstr>
      <vt:lpstr>Dijkstra’s Vs. Prim’s Algorithm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Comments on Dijkstra’s Algorithm</vt:lpstr>
      <vt:lpstr>Negative Edges</vt:lpstr>
      <vt:lpstr>PowerPoint Presentation</vt:lpstr>
      <vt:lpstr>Dynamic Programming</vt:lpstr>
      <vt:lpstr>Dynamic Programming – Backward Reasoning </vt:lpstr>
      <vt:lpstr>Dynamic Programming – Backward Reasoning </vt:lpstr>
      <vt:lpstr>Dynamic Programming – Forward Reasoning</vt:lpstr>
      <vt:lpstr>Dynamic Programming – Forward Reasoning</vt:lpstr>
      <vt:lpstr>All Pairs Shortest Path</vt:lpstr>
      <vt:lpstr>Floyd’s Algorithm – Basics and Notation </vt:lpstr>
      <vt:lpstr>Initialization</vt:lpstr>
      <vt:lpstr>First Iteration</vt:lpstr>
      <vt:lpstr>First Iteration – Example </vt:lpstr>
      <vt:lpstr>Second Iteration</vt:lpstr>
      <vt:lpstr>Second Iteration – Example </vt:lpstr>
      <vt:lpstr>Generalization to Kth Iteration</vt:lpstr>
      <vt:lpstr>Generalization to Kth Iteration</vt:lpstr>
      <vt:lpstr>Generalization to Kth Iteration</vt:lpstr>
      <vt:lpstr>Floyd’s Algorithm – Pseudocode </vt:lpstr>
      <vt:lpstr>Floyd’s Algorithm – Pseudocode </vt:lpstr>
      <vt:lpstr>Tracking Shortest Paths</vt:lpstr>
      <vt:lpstr>Floyd’s Algorithm – Example Revisited</vt:lpstr>
      <vt:lpstr>Floyd’s Algorithm – Example Revisited</vt:lpstr>
      <vt:lpstr>Floyd’s Algorithm – Example Revisited</vt:lpstr>
      <vt:lpstr>Floyd’s Algorithm – Example Revisited</vt:lpstr>
      <vt:lpstr>Printing Intermediate Vertices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Floyd’s Algorithm – Another Example</vt:lpstr>
      <vt:lpstr>All Pairs Shortest Paths – Yet Another Example</vt:lpstr>
      <vt:lpstr>Any Question So Far?</vt:lpstr>
      <vt:lpstr>Quiz – Sec A (03 Dec 2019)</vt:lpstr>
      <vt:lpstr>Quiz – Sec C</vt:lpstr>
      <vt:lpstr>Quiz – Sec B (26 Nov 2016)</vt:lpstr>
    </vt:vector>
  </TitlesOfParts>
  <Company>IPVS - Universität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der Betriebssysteme</dc:title>
  <dc:creator>koldehbs</dc:creator>
  <cp:lastModifiedBy>Hassan Mustafa</cp:lastModifiedBy>
  <cp:revision>2760</cp:revision>
  <cp:lastPrinted>2013-10-17T07:59:38Z</cp:lastPrinted>
  <dcterms:created xsi:type="dcterms:W3CDTF">2007-03-29T10:37:57Z</dcterms:created>
  <dcterms:modified xsi:type="dcterms:W3CDTF">2020-12-22T04:27:06Z</dcterms:modified>
</cp:coreProperties>
</file>